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24.svg" ContentType="image/svg+xml"/>
  <Override PartName="/ppt/media/image4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handoutMasterIdLst>
    <p:handoutMasterId r:id="rId193"/>
  </p:handoutMasterIdLst>
  <p:sldIdLst>
    <p:sldId id="325" r:id="rId4"/>
    <p:sldId id="569" r:id="rId6"/>
    <p:sldId id="328" r:id="rId7"/>
    <p:sldId id="327" r:id="rId8"/>
    <p:sldId id="309" r:id="rId9"/>
    <p:sldId id="1197" r:id="rId10"/>
    <p:sldId id="259" r:id="rId11"/>
    <p:sldId id="539" r:id="rId12"/>
    <p:sldId id="348" r:id="rId13"/>
    <p:sldId id="1198" r:id="rId14"/>
    <p:sldId id="1199" r:id="rId15"/>
    <p:sldId id="1200" r:id="rId16"/>
    <p:sldId id="1201" r:id="rId17"/>
    <p:sldId id="1202" r:id="rId18"/>
    <p:sldId id="1203" r:id="rId19"/>
    <p:sldId id="1204" r:id="rId20"/>
    <p:sldId id="1205" r:id="rId21"/>
    <p:sldId id="1206" r:id="rId22"/>
    <p:sldId id="1207" r:id="rId23"/>
    <p:sldId id="1208" r:id="rId24"/>
    <p:sldId id="1416" r:id="rId25"/>
    <p:sldId id="1211" r:id="rId26"/>
    <p:sldId id="1253" r:id="rId27"/>
    <p:sldId id="1255" r:id="rId28"/>
    <p:sldId id="1257" r:id="rId29"/>
    <p:sldId id="1258" r:id="rId30"/>
    <p:sldId id="1259" r:id="rId31"/>
    <p:sldId id="1260" r:id="rId32"/>
    <p:sldId id="1261" r:id="rId33"/>
    <p:sldId id="1262" r:id="rId34"/>
    <p:sldId id="1263" r:id="rId35"/>
    <p:sldId id="1264" r:id="rId36"/>
    <p:sldId id="1265" r:id="rId37"/>
    <p:sldId id="1266" r:id="rId38"/>
    <p:sldId id="1267" r:id="rId39"/>
    <p:sldId id="1268" r:id="rId40"/>
    <p:sldId id="1269" r:id="rId41"/>
    <p:sldId id="1270" r:id="rId42"/>
    <p:sldId id="1271" r:id="rId43"/>
    <p:sldId id="1272" r:id="rId44"/>
    <p:sldId id="1176" r:id="rId45"/>
    <p:sldId id="1273" r:id="rId46"/>
    <p:sldId id="1274" r:id="rId47"/>
    <p:sldId id="1275" r:id="rId48"/>
    <p:sldId id="1276" r:id="rId49"/>
    <p:sldId id="1277" r:id="rId50"/>
    <p:sldId id="1278" r:id="rId51"/>
    <p:sldId id="1279" r:id="rId52"/>
    <p:sldId id="1280" r:id="rId53"/>
    <p:sldId id="1281" r:id="rId54"/>
    <p:sldId id="1282" r:id="rId55"/>
    <p:sldId id="1284" r:id="rId56"/>
    <p:sldId id="1180" r:id="rId57"/>
    <p:sldId id="1285" r:id="rId58"/>
    <p:sldId id="1286" r:id="rId59"/>
    <p:sldId id="1287" r:id="rId60"/>
    <p:sldId id="1288" r:id="rId61"/>
    <p:sldId id="1289" r:id="rId62"/>
    <p:sldId id="1290" r:id="rId63"/>
    <p:sldId id="1291" r:id="rId64"/>
    <p:sldId id="1292" r:id="rId65"/>
    <p:sldId id="1293" r:id="rId66"/>
    <p:sldId id="1294" r:id="rId67"/>
    <p:sldId id="1295" r:id="rId68"/>
    <p:sldId id="1296" r:id="rId69"/>
    <p:sldId id="1297" r:id="rId70"/>
    <p:sldId id="1298" r:id="rId71"/>
    <p:sldId id="1299" r:id="rId72"/>
    <p:sldId id="1300" r:id="rId73"/>
    <p:sldId id="1301" r:id="rId74"/>
    <p:sldId id="1302" r:id="rId75"/>
    <p:sldId id="1303" r:id="rId76"/>
    <p:sldId id="1304" r:id="rId77"/>
    <p:sldId id="1305" r:id="rId78"/>
    <p:sldId id="1306" r:id="rId79"/>
    <p:sldId id="1307" r:id="rId80"/>
    <p:sldId id="1308" r:id="rId81"/>
    <p:sldId id="1310" r:id="rId82"/>
    <p:sldId id="1311" r:id="rId83"/>
    <p:sldId id="1312" r:id="rId84"/>
    <p:sldId id="1313" r:id="rId85"/>
    <p:sldId id="1314" r:id="rId86"/>
    <p:sldId id="1315" r:id="rId87"/>
    <p:sldId id="1316" r:id="rId88"/>
    <p:sldId id="1317" r:id="rId89"/>
    <p:sldId id="1318" r:id="rId90"/>
    <p:sldId id="1319" r:id="rId91"/>
    <p:sldId id="1320" r:id="rId92"/>
    <p:sldId id="1321" r:id="rId93"/>
    <p:sldId id="1322" r:id="rId94"/>
    <p:sldId id="1323" r:id="rId95"/>
    <p:sldId id="1414" r:id="rId96"/>
    <p:sldId id="1324" r:id="rId97"/>
    <p:sldId id="1325" r:id="rId98"/>
    <p:sldId id="1326" r:id="rId99"/>
    <p:sldId id="1327" r:id="rId100"/>
    <p:sldId id="1328" r:id="rId101"/>
    <p:sldId id="1149" r:id="rId102"/>
    <p:sldId id="1329" r:id="rId103"/>
    <p:sldId id="1330" r:id="rId104"/>
    <p:sldId id="1331" r:id="rId105"/>
    <p:sldId id="1332" r:id="rId106"/>
    <p:sldId id="1333" r:id="rId107"/>
    <p:sldId id="1334" r:id="rId108"/>
    <p:sldId id="1335" r:id="rId109"/>
    <p:sldId id="1336" r:id="rId110"/>
    <p:sldId id="1337" r:id="rId111"/>
    <p:sldId id="1338" r:id="rId112"/>
    <p:sldId id="1339" r:id="rId113"/>
    <p:sldId id="1340" r:id="rId114"/>
    <p:sldId id="1341" r:id="rId115"/>
    <p:sldId id="1342" r:id="rId116"/>
    <p:sldId id="1343" r:id="rId117"/>
    <p:sldId id="1344" r:id="rId118"/>
    <p:sldId id="1345" r:id="rId119"/>
    <p:sldId id="1346" r:id="rId120"/>
    <p:sldId id="1347" r:id="rId121"/>
    <p:sldId id="1348" r:id="rId122"/>
    <p:sldId id="1349" r:id="rId123"/>
    <p:sldId id="1350" r:id="rId124"/>
    <p:sldId id="1351" r:id="rId125"/>
    <p:sldId id="1352" r:id="rId126"/>
    <p:sldId id="1353" r:id="rId127"/>
    <p:sldId id="1121" r:id="rId128"/>
    <p:sldId id="1354" r:id="rId129"/>
    <p:sldId id="1355" r:id="rId130"/>
    <p:sldId id="1356" r:id="rId131"/>
    <p:sldId id="1357" r:id="rId132"/>
    <p:sldId id="1358" r:id="rId133"/>
    <p:sldId id="1359" r:id="rId134"/>
    <p:sldId id="1360" r:id="rId135"/>
    <p:sldId id="1361" r:id="rId136"/>
    <p:sldId id="1362" r:id="rId137"/>
    <p:sldId id="1364" r:id="rId138"/>
    <p:sldId id="1363" r:id="rId139"/>
    <p:sldId id="1365" r:id="rId140"/>
    <p:sldId id="1366" r:id="rId141"/>
    <p:sldId id="1367" r:id="rId142"/>
    <p:sldId id="1368" r:id="rId143"/>
    <p:sldId id="1369" r:id="rId144"/>
    <p:sldId id="1370" r:id="rId145"/>
    <p:sldId id="1371" r:id="rId146"/>
    <p:sldId id="1372" r:id="rId147"/>
    <p:sldId id="1373" r:id="rId148"/>
    <p:sldId id="1374" r:id="rId149"/>
    <p:sldId id="1127" r:id="rId150"/>
    <p:sldId id="1375" r:id="rId151"/>
    <p:sldId id="1377" r:id="rId152"/>
    <p:sldId id="1376" r:id="rId153"/>
    <p:sldId id="1378" r:id="rId154"/>
    <p:sldId id="1379" r:id="rId155"/>
    <p:sldId id="1380" r:id="rId156"/>
    <p:sldId id="1381" r:id="rId157"/>
    <p:sldId id="1382" r:id="rId158"/>
    <p:sldId id="1383" r:id="rId159"/>
    <p:sldId id="1384" r:id="rId160"/>
    <p:sldId id="1385" r:id="rId161"/>
    <p:sldId id="1386" r:id="rId162"/>
    <p:sldId id="1387" r:id="rId163"/>
    <p:sldId id="1388" r:id="rId164"/>
    <p:sldId id="1389" r:id="rId165"/>
    <p:sldId id="1390" r:id="rId166"/>
    <p:sldId id="1391" r:id="rId167"/>
    <p:sldId id="1392" r:id="rId168"/>
    <p:sldId id="1393" r:id="rId169"/>
    <p:sldId id="1394" r:id="rId170"/>
    <p:sldId id="1395" r:id="rId171"/>
    <p:sldId id="1396" r:id="rId172"/>
    <p:sldId id="1397" r:id="rId173"/>
    <p:sldId id="1398" r:id="rId174"/>
    <p:sldId id="1399" r:id="rId175"/>
    <p:sldId id="1400" r:id="rId176"/>
    <p:sldId id="1401" r:id="rId177"/>
    <p:sldId id="1402" r:id="rId178"/>
    <p:sldId id="1403" r:id="rId179"/>
    <p:sldId id="1404" r:id="rId180"/>
    <p:sldId id="1405" r:id="rId181"/>
    <p:sldId id="1406" r:id="rId182"/>
    <p:sldId id="1407" r:id="rId183"/>
    <p:sldId id="1408" r:id="rId184"/>
    <p:sldId id="1409" r:id="rId185"/>
    <p:sldId id="1410" r:id="rId186"/>
    <p:sldId id="1411" r:id="rId187"/>
    <p:sldId id="1412" r:id="rId188"/>
    <p:sldId id="1107" r:id="rId189"/>
    <p:sldId id="1413" r:id="rId190"/>
    <p:sldId id="338" r:id="rId191"/>
    <p:sldId id="1415" r:id="rId192"/>
  </p:sldIdLst>
  <p:sldSz cx="12190095" cy="6859270"/>
  <p:notesSz cx="6858000" cy="9144000"/>
  <p:custDataLst>
    <p:tags r:id="rId197"/>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3" userDrawn="1">
          <p15:clr>
            <a:srgbClr val="A4A3A4"/>
          </p15:clr>
        </p15:guide>
        <p15:guide id="2" pos="256" userDrawn="1">
          <p15:clr>
            <a:srgbClr val="A4A3A4"/>
          </p15:clr>
        </p15:guide>
        <p15:guide id="3" pos="65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a:srgbClr val="595959"/>
    <a:srgbClr val="FAFAFA"/>
    <a:srgbClr val="F2F2F2"/>
    <a:srgbClr val="006BBC"/>
    <a:srgbClr val="0075CC"/>
    <a:srgbClr val="008DF6"/>
    <a:srgbClr val="005DA2"/>
    <a:srgbClr val="F5F5F5"/>
    <a:srgbClr val="399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1" autoAdjust="0"/>
    <p:restoredTop sz="94660" autoAdjust="0"/>
  </p:normalViewPr>
  <p:slideViewPr>
    <p:cSldViewPr showGuides="1">
      <p:cViewPr varScale="1">
        <p:scale>
          <a:sx n="74" d="100"/>
          <a:sy n="74" d="100"/>
        </p:scale>
        <p:origin x="55" y="302"/>
      </p:cViewPr>
      <p:guideLst>
        <p:guide orient="horz" pos="2093"/>
        <p:guide pos="256"/>
        <p:guide pos="6561"/>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810" y="-90"/>
      </p:cViewPr>
      <p:guideLst>
        <p:guide orient="horz" pos="2790"/>
        <p:guide pos="2173"/>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7" Type="http://schemas.openxmlformats.org/officeDocument/2006/relationships/tags" Target="tags/tag25.xml"/><Relationship Id="rId196" Type="http://schemas.openxmlformats.org/officeDocument/2006/relationships/tableStyles" Target="tableStyles.xml"/><Relationship Id="rId195" Type="http://schemas.openxmlformats.org/officeDocument/2006/relationships/viewProps" Target="viewProps.xml"/><Relationship Id="rId194" Type="http://schemas.openxmlformats.org/officeDocument/2006/relationships/presProps" Target="presProps.xml"/><Relationship Id="rId193" Type="http://schemas.openxmlformats.org/officeDocument/2006/relationships/handoutMaster" Target="handoutMasters/handoutMaster1.xml"/><Relationship Id="rId192" Type="http://schemas.openxmlformats.org/officeDocument/2006/relationships/slide" Target="slides/slide188.xml"/><Relationship Id="rId191" Type="http://schemas.openxmlformats.org/officeDocument/2006/relationships/slide" Target="slides/slide187.xml"/><Relationship Id="rId190" Type="http://schemas.openxmlformats.org/officeDocument/2006/relationships/slide" Target="slides/slide186.xml"/><Relationship Id="rId19" Type="http://schemas.openxmlformats.org/officeDocument/2006/relationships/slide" Target="slides/slide15.xml"/><Relationship Id="rId189" Type="http://schemas.openxmlformats.org/officeDocument/2006/relationships/slide" Target="slides/slide185.xml"/><Relationship Id="rId188" Type="http://schemas.openxmlformats.org/officeDocument/2006/relationships/slide" Target="slides/slide184.xml"/><Relationship Id="rId187" Type="http://schemas.openxmlformats.org/officeDocument/2006/relationships/slide" Target="slides/slide183.xml"/><Relationship Id="rId186" Type="http://schemas.openxmlformats.org/officeDocument/2006/relationships/slide" Target="slides/slide182.xml"/><Relationship Id="rId185" Type="http://schemas.openxmlformats.org/officeDocument/2006/relationships/slide" Target="slides/slide181.xml"/><Relationship Id="rId184" Type="http://schemas.openxmlformats.org/officeDocument/2006/relationships/slide" Target="slides/slide180.xml"/><Relationship Id="rId183" Type="http://schemas.openxmlformats.org/officeDocument/2006/relationships/slide" Target="slides/slide179.xml"/><Relationship Id="rId182" Type="http://schemas.openxmlformats.org/officeDocument/2006/relationships/slide" Target="slides/slide178.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slide" Target="slides/slide14.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3.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2.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1.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0.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777" y="2309308"/>
            <a:ext cx="10850541" cy="899333"/>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820" y="3566185"/>
            <a:ext cx="10850454" cy="801518"/>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39974" y="727845"/>
            <a:ext cx="3931306" cy="1115266"/>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7617" y="727845"/>
            <a:ext cx="6171235" cy="5404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39974" y="2240060"/>
            <a:ext cx="3931306" cy="3892636"/>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820" y="5606183"/>
            <a:ext cx="10850454" cy="558268"/>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820" y="641469"/>
            <a:ext cx="10850454" cy="4556969"/>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4539" cy="686943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22"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6787"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777" y="623706"/>
            <a:ext cx="10850541" cy="899333"/>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2" name="组合 41"/>
          <p:cNvGrpSpPr/>
          <p:nvPr userDrawn="1"/>
        </p:nvGrpSpPr>
        <p:grpSpPr>
          <a:xfrm>
            <a:off x="0" y="2202951"/>
            <a:ext cx="12190413" cy="242026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19172" y="1700153"/>
            <a:ext cx="575989" cy="577246"/>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1205" y="1700678"/>
            <a:ext cx="575989" cy="576197"/>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5189" y="1700153"/>
            <a:ext cx="577036" cy="577246"/>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238" y="1700153"/>
            <a:ext cx="577036" cy="577246"/>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222" y="1700153"/>
            <a:ext cx="577036" cy="577246"/>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304" y="834057"/>
            <a:ext cx="10463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15" y="390618"/>
            <a:ext cx="520428" cy="274702"/>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31" y="6526138"/>
            <a:ext cx="2909155" cy="276999"/>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447"/>
            <a:ext cx="10631710" cy="8463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717" y="6794446"/>
            <a:ext cx="1486695" cy="8463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flipH="1" flipV="1">
            <a:off x="-767029" y="-29126"/>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539" y="0"/>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5438" y="4298493"/>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693670"/>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8623" y="3693670"/>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8" name="直接连接符 7"/>
          <p:cNvCxnSpPr/>
          <p:nvPr userDrawn="1"/>
        </p:nvCxnSpPr>
        <p:spPr>
          <a:xfrm>
            <a:off x="984634" y="1413103"/>
            <a:ext cx="101984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7120" y="654595"/>
            <a:ext cx="575989" cy="577246"/>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79153" y="655120"/>
            <a:ext cx="575989" cy="576197"/>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3137" y="654595"/>
            <a:ext cx="577036" cy="577246"/>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1187" y="654595"/>
            <a:ext cx="577036" cy="577246"/>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5170" y="654595"/>
            <a:ext cx="577036" cy="577246"/>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394" y="-28491"/>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174" y="635"/>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073" y="4299128"/>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437345"/>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1958" y="3437345"/>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3"/>
          <a:srcRect l="114" t="60287" r="-114" b="572"/>
          <a:stretch>
            <a:fillRect/>
          </a:stretch>
        </p:blipFill>
        <p:spPr>
          <a:xfrm>
            <a:off x="2480310" y="2508250"/>
            <a:ext cx="7532370" cy="16579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4" Type="http://schemas.openxmlformats.org/officeDocument/2006/relationships/theme" Target="../theme/theme2.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605" y="6351009"/>
            <a:ext cx="2699578" cy="316859"/>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5357" y="6351009"/>
            <a:ext cx="3959381" cy="316859"/>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09254" y="6351009"/>
            <a:ext cx="2699578" cy="316859"/>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6765"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9.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0" Type="http://schemas.openxmlformats.org/officeDocument/2006/relationships/notesSlide" Target="../notesSlides/notesSlide4.xml"/><Relationship Id="rId2" Type="http://schemas.openxmlformats.org/officeDocument/2006/relationships/tags" Target="../tags/tag8.xml"/><Relationship Id="rId19" Type="http://schemas.openxmlformats.org/officeDocument/2006/relationships/slideLayout" Target="../slideLayouts/slideLayout19.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0.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xml"/><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0.xml"/><Relationship Id="rId1"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image" Target="../media/image1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image" Target="../media/image1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0.xml"/><Relationship Id="rId1" Type="http://schemas.openxmlformats.org/officeDocument/2006/relationships/image" Target="../media/image1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0.xml"/><Relationship Id="rId1" Type="http://schemas.openxmlformats.org/officeDocument/2006/relationships/image" Target="../media/image1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19.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10.xml"/><Relationship Id="rId2" Type="http://schemas.openxmlformats.org/officeDocument/2006/relationships/image" Target="../media/image4.png"/><Relationship Id="rId1" Type="http://schemas.openxmlformats.org/officeDocument/2006/relationships/image" Target="../media/image1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xml"/><Relationship Id="rId1"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66.xml.rels><?xml version="1.0" encoding="UTF-8" standalone="yes"?>
<Relationships xmlns="http://schemas.openxmlformats.org/package/2006/relationships"><Relationship Id="rId9" Type="http://schemas.openxmlformats.org/officeDocument/2006/relationships/image" Target="../media/image29.wmf"/><Relationship Id="rId8" Type="http://schemas.openxmlformats.org/officeDocument/2006/relationships/oleObject" Target="../embeddings/oleObject1.bin"/><Relationship Id="rId7" Type="http://schemas.openxmlformats.org/officeDocument/2006/relationships/image" Target="../media/image28.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66.xml"/><Relationship Id="rId11" Type="http://schemas.openxmlformats.org/officeDocument/2006/relationships/vmlDrawing" Target="../drawings/vmlDrawing1.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0.xml"/><Relationship Id="rId1" Type="http://schemas.openxmlformats.org/officeDocument/2006/relationships/image" Target="../media/image30.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7.xml.rels><?xml version="1.0" encoding="UTF-8" standalone="yes"?>
<Relationships xmlns="http://schemas.openxmlformats.org/package/2006/relationships"><Relationship Id="rId9" Type="http://schemas.openxmlformats.org/officeDocument/2006/relationships/image" Target="../media/image31.wmf"/><Relationship Id="rId8" Type="http://schemas.openxmlformats.org/officeDocument/2006/relationships/oleObject" Target="../embeddings/oleObject2.bin"/><Relationship Id="rId7" Type="http://schemas.openxmlformats.org/officeDocument/2006/relationships/image" Target="../media/image28.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77.xml"/><Relationship Id="rId11" Type="http://schemas.openxmlformats.org/officeDocument/2006/relationships/vmlDrawing" Target="../drawings/vmlDrawing2.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10.xml"/><Relationship Id="rId1" Type="http://schemas.openxmlformats.org/officeDocument/2006/relationships/image" Target="../media/image32.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0.xml"/><Relationship Id="rId1" Type="http://schemas.openxmlformats.org/officeDocument/2006/relationships/image" Target="../media/image33.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0.xml"/><Relationship Id="rId1" Type="http://schemas.openxmlformats.org/officeDocument/2006/relationships/image" Target="../media/image34.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10.xml"/><Relationship Id="rId1" Type="http://schemas.openxmlformats.org/officeDocument/2006/relationships/image" Target="../media/image35.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0.xml"/><Relationship Id="rId1" Type="http://schemas.openxmlformats.org/officeDocument/2006/relationships/image" Target="../media/image36.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10.xml"/><Relationship Id="rId1" Type="http://schemas.openxmlformats.org/officeDocument/2006/relationships/image" Target="../media/image37.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10.xml"/><Relationship Id="rId1" Type="http://schemas.openxmlformats.org/officeDocument/2006/relationships/image" Target="../media/image38.png"/></Relationships>
</file>

<file path=ppt/slides/_rels/slide110.xml.rels><?xml version="1.0" encoding="UTF-8" standalone="yes"?>
<Relationships xmlns="http://schemas.openxmlformats.org/package/2006/relationships"><Relationship Id="rId9" Type="http://schemas.openxmlformats.org/officeDocument/2006/relationships/image" Target="../media/image40.wmf"/><Relationship Id="rId8" Type="http://schemas.openxmlformats.org/officeDocument/2006/relationships/oleObject" Target="../embeddings/oleObject3.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10.xml"/><Relationship Id="rId11" Type="http://schemas.openxmlformats.org/officeDocument/2006/relationships/vmlDrawing" Target="../drawings/vmlDrawing3.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10.xml"/><Relationship Id="rId1" Type="http://schemas.openxmlformats.org/officeDocument/2006/relationships/image" Target="../media/image41.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10.xml"/><Relationship Id="rId1" Type="http://schemas.openxmlformats.org/officeDocument/2006/relationships/image" Target="../media/image42.png"/></Relationships>
</file>

<file path=ppt/slides/_rels/slide114.xml.rels><?xml version="1.0" encoding="UTF-8" standalone="yes"?>
<Relationships xmlns="http://schemas.openxmlformats.org/package/2006/relationships"><Relationship Id="rId9" Type="http://schemas.openxmlformats.org/officeDocument/2006/relationships/image" Target="../media/image43.wmf"/><Relationship Id="rId8" Type="http://schemas.openxmlformats.org/officeDocument/2006/relationships/oleObject" Target="../embeddings/oleObject4.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14.xml"/><Relationship Id="rId11" Type="http://schemas.openxmlformats.org/officeDocument/2006/relationships/vmlDrawing" Target="../drawings/vmlDrawing4.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10.xml"/><Relationship Id="rId1" Type="http://schemas.openxmlformats.org/officeDocument/2006/relationships/image" Target="../media/image44.png"/></Relationships>
</file>

<file path=ppt/slides/_rels/slide116.xml.rels><?xml version="1.0" encoding="UTF-8" standalone="yes"?>
<Relationships xmlns="http://schemas.openxmlformats.org/package/2006/relationships"><Relationship Id="rId4" Type="http://schemas.openxmlformats.org/officeDocument/2006/relationships/notesSlide" Target="../notesSlides/notesSlide116.xml"/><Relationship Id="rId3" Type="http://schemas.openxmlformats.org/officeDocument/2006/relationships/slideLayout" Target="../slideLayouts/slideLayout10.xml"/><Relationship Id="rId2" Type="http://schemas.openxmlformats.org/officeDocument/2006/relationships/image" Target="../media/image46.svg"/><Relationship Id="rId1" Type="http://schemas.openxmlformats.org/officeDocument/2006/relationships/image" Target="../media/image45.png"/></Relationships>
</file>

<file path=ppt/slides/_rels/slide117.xml.rels><?xml version="1.0" encoding="UTF-8" standalone="yes"?>
<Relationships xmlns="http://schemas.openxmlformats.org/package/2006/relationships"><Relationship Id="rId4" Type="http://schemas.openxmlformats.org/officeDocument/2006/relationships/notesSlide" Target="../notesSlides/notesSlide117.xml"/><Relationship Id="rId3" Type="http://schemas.openxmlformats.org/officeDocument/2006/relationships/slideLayout" Target="../slideLayouts/slideLayout10.xml"/><Relationship Id="rId2" Type="http://schemas.openxmlformats.org/officeDocument/2006/relationships/image" Target="../media/image46.svg"/><Relationship Id="rId1" Type="http://schemas.openxmlformats.org/officeDocument/2006/relationships/image" Target="../media/image45.png"/></Relationships>
</file>

<file path=ppt/slides/_rels/slide118.xml.rels><?xml version="1.0" encoding="UTF-8" standalone="yes"?>
<Relationships xmlns="http://schemas.openxmlformats.org/package/2006/relationships"><Relationship Id="rId4" Type="http://schemas.openxmlformats.org/officeDocument/2006/relationships/notesSlide" Target="../notesSlides/notesSlide118.xml"/><Relationship Id="rId3" Type="http://schemas.openxmlformats.org/officeDocument/2006/relationships/slideLayout" Target="../slideLayouts/slideLayout10.xml"/><Relationship Id="rId2" Type="http://schemas.openxmlformats.org/officeDocument/2006/relationships/image" Target="../media/image46.svg"/><Relationship Id="rId1" Type="http://schemas.openxmlformats.org/officeDocument/2006/relationships/image" Target="../media/image45.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10.xml"/><Relationship Id="rId1" Type="http://schemas.openxmlformats.org/officeDocument/2006/relationships/image" Target="../media/image37.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10.xml"/><Relationship Id="rId1" Type="http://schemas.openxmlformats.org/officeDocument/2006/relationships/image" Target="../media/image47.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26.xml"/><Relationship Id="rId2" Type="http://schemas.openxmlformats.org/officeDocument/2006/relationships/slideLayout" Target="../slideLayouts/slideLayout10.xml"/><Relationship Id="rId1" Type="http://schemas.openxmlformats.org/officeDocument/2006/relationships/image" Target="../media/image48.png"/></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7.xml"/><Relationship Id="rId2" Type="http://schemas.openxmlformats.org/officeDocument/2006/relationships/slideLayout" Target="../slideLayouts/slideLayout10.xml"/><Relationship Id="rId1" Type="http://schemas.openxmlformats.org/officeDocument/2006/relationships/image" Target="../media/image49.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10.xml"/><Relationship Id="rId1" Type="http://schemas.openxmlformats.org/officeDocument/2006/relationships/image" Target="../media/image50.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0.xml"/><Relationship Id="rId1" Type="http://schemas.openxmlformats.org/officeDocument/2006/relationships/image" Target="../media/image51.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10.xml"/><Relationship Id="rId1" Type="http://schemas.openxmlformats.org/officeDocument/2006/relationships/image" Target="../media/image52.png"/></Relationships>
</file>

<file path=ppt/slides/_rels/slide143.xml.rels><?xml version="1.0" encoding="UTF-8" standalone="yes"?>
<Relationships xmlns="http://schemas.openxmlformats.org/package/2006/relationships"><Relationship Id="rId9" Type="http://schemas.openxmlformats.org/officeDocument/2006/relationships/image" Target="../media/image53.wmf"/><Relationship Id="rId8" Type="http://schemas.openxmlformats.org/officeDocument/2006/relationships/oleObject" Target="../embeddings/oleObject5.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43.xml"/><Relationship Id="rId11" Type="http://schemas.openxmlformats.org/officeDocument/2006/relationships/vmlDrawing" Target="../drawings/vmlDrawing5.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0.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0.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0.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0.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59.xml.rels><?xml version="1.0" encoding="UTF-8" standalone="yes"?>
<Relationships xmlns="http://schemas.openxmlformats.org/package/2006/relationships"><Relationship Id="rId9" Type="http://schemas.openxmlformats.org/officeDocument/2006/relationships/image" Target="../media/image54.wmf"/><Relationship Id="rId8" Type="http://schemas.openxmlformats.org/officeDocument/2006/relationships/oleObject" Target="../embeddings/oleObject6.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59.xml"/><Relationship Id="rId11" Type="http://schemas.openxmlformats.org/officeDocument/2006/relationships/vmlDrawing" Target="../drawings/vmlDrawing6.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60.xml.rels><?xml version="1.0" encoding="UTF-8" standalone="yes"?>
<Relationships xmlns="http://schemas.openxmlformats.org/package/2006/relationships"><Relationship Id="rId9" Type="http://schemas.openxmlformats.org/officeDocument/2006/relationships/image" Target="../media/image55.wmf"/><Relationship Id="rId8" Type="http://schemas.openxmlformats.org/officeDocument/2006/relationships/oleObject" Target="../embeddings/oleObject7.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60.xml"/><Relationship Id="rId11" Type="http://schemas.openxmlformats.org/officeDocument/2006/relationships/vmlDrawing" Target="../drawings/vmlDrawing7.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0.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0.xml"/></Relationships>
</file>

<file path=ppt/slides/_rels/slide167.xml.rels><?xml version="1.0" encoding="UTF-8" standalone="yes"?>
<Relationships xmlns="http://schemas.openxmlformats.org/package/2006/relationships"><Relationship Id="rId9" Type="http://schemas.openxmlformats.org/officeDocument/2006/relationships/image" Target="../media/image56.wmf"/><Relationship Id="rId8" Type="http://schemas.openxmlformats.org/officeDocument/2006/relationships/oleObject" Target="../embeddings/oleObject8.bin"/><Relationship Id="rId7" Type="http://schemas.openxmlformats.org/officeDocument/2006/relationships/image" Target="../media/image39.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svg"/><Relationship Id="rId2" Type="http://schemas.openxmlformats.org/officeDocument/2006/relationships/image" Target="../media/image23.png"/><Relationship Id="rId12" Type="http://schemas.openxmlformats.org/officeDocument/2006/relationships/notesSlide" Target="../notesSlides/notesSlide167.xml"/><Relationship Id="rId11" Type="http://schemas.openxmlformats.org/officeDocument/2006/relationships/vmlDrawing" Target="../drawings/vmlDrawing8.vml"/><Relationship Id="rId10" Type="http://schemas.openxmlformats.org/officeDocument/2006/relationships/slideLayout" Target="../slideLayouts/slideLayout10.xml"/><Relationship Id="rId1" Type="http://schemas.openxmlformats.org/officeDocument/2006/relationships/image" Target="../media/image22.png"/></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0.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173.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4.xml"/><Relationship Id="rId2" Type="http://schemas.openxmlformats.org/officeDocument/2006/relationships/slideLayout" Target="../slideLayouts/slideLayout10.xml"/><Relationship Id="rId1" Type="http://schemas.openxmlformats.org/officeDocument/2006/relationships/image" Target="../media/image57.png"/></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0.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2" Type="http://schemas.openxmlformats.org/officeDocument/2006/relationships/slideLayout" Target="../slideLayouts/slideLayout10.xml"/><Relationship Id="rId1" Type="http://schemas.openxmlformats.org/officeDocument/2006/relationships/image" Target="../media/image58.png"/></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181.xml"/><Relationship Id="rId2" Type="http://schemas.openxmlformats.org/officeDocument/2006/relationships/slideLayout" Target="../slideLayouts/slideLayout10.xml"/><Relationship Id="rId1" Type="http://schemas.openxmlformats.org/officeDocument/2006/relationships/image" Target="../media/image59.png"/></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0.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0.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84.xml"/><Relationship Id="rId2" Type="http://schemas.openxmlformats.org/officeDocument/2006/relationships/slideLayout" Target="../slideLayouts/slideLayout10.xml"/><Relationship Id="rId1" Type="http://schemas.openxmlformats.org/officeDocument/2006/relationships/image" Target="../media/image60.png"/></Relationships>
</file>

<file path=ppt/slides/_rels/slide185.xml.rels><?xml version="1.0" encoding="UTF-8" standalone="yes"?>
<Relationships xmlns="http://schemas.openxmlformats.org/package/2006/relationships"><Relationship Id="rId4" Type="http://schemas.openxmlformats.org/officeDocument/2006/relationships/notesSlide" Target="../notesSlides/notesSlide185.xml"/><Relationship Id="rId3" Type="http://schemas.openxmlformats.org/officeDocument/2006/relationships/slideLayout" Target="../slideLayouts/slideLayout10.xml"/><Relationship Id="rId2" Type="http://schemas.openxmlformats.org/officeDocument/2006/relationships/image" Target="../media/image46.svg"/><Relationship Id="rId1" Type="http://schemas.openxmlformats.org/officeDocument/2006/relationships/image" Target="../media/image45.png"/></Relationships>
</file>

<file path=ppt/slides/_rels/slide186.xml.rels><?xml version="1.0" encoding="UTF-8" standalone="yes"?>
<Relationships xmlns="http://schemas.openxmlformats.org/package/2006/relationships"><Relationship Id="rId4" Type="http://schemas.openxmlformats.org/officeDocument/2006/relationships/notesSlide" Target="../notesSlides/notesSlide186.xml"/><Relationship Id="rId3" Type="http://schemas.openxmlformats.org/officeDocument/2006/relationships/slideLayout" Target="../slideLayouts/slideLayout10.xml"/><Relationship Id="rId2" Type="http://schemas.openxmlformats.org/officeDocument/2006/relationships/image" Target="../media/image46.svg"/><Relationship Id="rId1" Type="http://schemas.openxmlformats.org/officeDocument/2006/relationships/image" Target="../media/image45.png"/></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0.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2062758" y="2493690"/>
            <a:ext cx="8352928" cy="1107996"/>
          </a:xfrm>
          <a:prstGeom prst="rect">
            <a:avLst/>
          </a:prstGeom>
          <a:noFill/>
        </p:spPr>
        <p:txBody>
          <a:bodyPr wrap="square" rtlCol="0">
            <a:spAutoFit/>
          </a:bodyPr>
          <a:lstStyle/>
          <a:p>
            <a:pPr algn="ct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单元</a:t>
            </a:r>
            <a:r>
              <a:rPr lang="en-US" altLang="zh-CN"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6</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  </a:t>
            </a:r>
            <a:r>
              <a:rPr 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Hive</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函数应用</a:t>
            </a:r>
            <a:endPar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68" name="Rectangle 4"/>
          <p:cNvSpPr txBox="1">
            <a:spLocks noChangeArrowheads="1"/>
          </p:cNvSpPr>
          <p:nvPr/>
        </p:nvSpPr>
        <p:spPr>
          <a:xfrm>
            <a:off x="4871085" y="3861435"/>
            <a:ext cx="5740400" cy="430530"/>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zh-CN" sz="2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270670" y="234967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掌握常用</a:t>
              </a:r>
              <a:r>
                <a:rPr lang="zh-CN" altLang="en-US" sz="2000" dirty="0">
                  <a:solidFill>
                    <a:srgbClr val="1369B2"/>
                  </a:solidFill>
                  <a:latin typeface="微软雅黑" panose="020B0503020204020204" pitchFamily="34" charset="-122"/>
                  <a:ea typeface="微软雅黑" panose="020B0503020204020204" pitchFamily="34" charset="-122"/>
                  <a:sym typeface="字魂58号-创中黑" panose="00000500000000000000" pitchFamily="2" charset="-122"/>
                </a:rPr>
                <a:t>内置函数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的使用方法，能够根据数据处理需求选择不同类型的内置函数。</a:t>
              </a:r>
              <a:r>
                <a:rPr lang="en-US" altLang="zh-CN"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270670" y="3870924"/>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a:t>
              </a:r>
              <a:r>
                <a:rPr lang="zh-CN" altLang="en-US" sz="2000" dirty="0">
                  <a:solidFill>
                    <a:srgbClr val="1369B2"/>
                  </a:solidFill>
                  <a:latin typeface="微软雅黑" panose="020B0503020204020204" pitchFamily="34" charset="-122"/>
                  <a:ea typeface="微软雅黑" panose="020B0503020204020204" pitchFamily="34" charset="-122"/>
                  <a:sym typeface="字魂58号-创中黑" panose="00000500000000000000" pitchFamily="2" charset="-122"/>
                </a:rPr>
                <a:t>窗口函数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的语法结构，能够根据数据处理需求选择不同类型的窗口函数。</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2" name="组合 1"/>
          <p:cNvGrpSpPr/>
          <p:nvPr>
            <p:custDataLst>
              <p:tags r:id="rId4"/>
            </p:custDataLst>
          </p:nvPr>
        </p:nvGrpSpPr>
        <p:grpSpPr>
          <a:xfrm>
            <a:off x="1279661" y="5276963"/>
            <a:ext cx="9865096" cy="685959"/>
            <a:chOff x="978872" y="2570437"/>
            <a:chExt cx="5437064" cy="514350"/>
          </a:xfrm>
        </p:grpSpPr>
        <p:sp>
          <p:nvSpPr>
            <p:cNvPr id="3" name="Pentagon 5"/>
            <p:cNvSpPr/>
            <p:nvPr>
              <p:custDataLst>
                <p:tags r:id="rId5"/>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a:t>
              </a:r>
              <a:r>
                <a:rPr lang="zh-CN" altLang="en-US" sz="2000" dirty="0">
                  <a:solidFill>
                    <a:srgbClr val="1369B2"/>
                  </a:solidFill>
                  <a:latin typeface="微软雅黑" panose="020B0503020204020204" pitchFamily="34" charset="-122"/>
                  <a:ea typeface="微软雅黑" panose="020B0503020204020204" pitchFamily="34" charset="-122"/>
                  <a:sym typeface="字魂58号-创中黑" panose="00000500000000000000" pitchFamily="2" charset="-122"/>
                </a:rPr>
                <a:t>自定义函数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的开发流程，能够通过</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Java</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应用程序</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开发</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UDF</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UDTF</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UDAF</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，并完成函数注册与调用。</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4" name="MH_Others_1"/>
            <p:cNvSpPr/>
            <p:nvPr>
              <p:custDataLst>
                <p:tags r:id="rId6"/>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s://timgsa.baidu.com/timg?image&amp;quality=80&amp;size=b9999_10000&amp;sec=1553764787053&amp;di=63201b69439172d2f26edff5c9a921d9&amp;imgtype=0&amp;src=http%3A%2F%2Fscimg.jb51.net%2Fallimg%2F150701%2F14-150F11I343I7.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191550" y="3999551"/>
            <a:ext cx="2192095" cy="278542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4"/>
          <p:cNvSpPr txBox="1"/>
          <p:nvPr/>
        </p:nvSpPr>
        <p:spPr>
          <a:xfrm>
            <a:off x="671292" y="572758"/>
            <a:ext cx="3911746"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a:solidFill>
                  <a:srgbClr val="1369B2"/>
                </a:solidFill>
                <a:latin typeface="微软雅黑" panose="020B0503020204020204" pitchFamily="34" charset="-122"/>
                <a:ea typeface="微软雅黑" panose="020B0503020204020204" pitchFamily="34" charset="-122"/>
                <a:cs typeface="+mn-ea"/>
                <a:sym typeface="+mn-lt"/>
              </a:rPr>
              <a:t>单元概</a:t>
            </a: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009935" y="1714674"/>
            <a:ext cx="1015113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sym typeface="+mn-ea"/>
              </a:rPr>
              <a:t>函数作为</a:t>
            </a:r>
            <a:r>
              <a:rPr lang="zh-CN" altLang="en-US" sz="2000" dirty="0">
                <a:solidFill>
                  <a:srgbClr val="1369B2"/>
                </a:solidFill>
                <a:latin typeface="微软雅黑" panose="020B0503020204020204" pitchFamily="34" charset="-122"/>
                <a:ea typeface="微软雅黑" panose="020B0503020204020204" pitchFamily="34" charset="-122"/>
                <a:sym typeface="+mn-ea"/>
              </a:rPr>
              <a:t>逻辑封装</a:t>
            </a:r>
            <a:r>
              <a:rPr lang="zh-CN" altLang="en-US" sz="2000" dirty="0">
                <a:solidFill>
                  <a:srgbClr val="595959"/>
                </a:solidFill>
                <a:latin typeface="微软雅黑" panose="020B0503020204020204" pitchFamily="34" charset="-122"/>
                <a:ea typeface="微软雅黑" panose="020B0503020204020204" pitchFamily="34" charset="-122"/>
                <a:sym typeface="+mn-ea"/>
              </a:rPr>
              <a:t>与</a:t>
            </a:r>
            <a:r>
              <a:rPr lang="zh-CN" altLang="en-US" sz="2000" dirty="0">
                <a:solidFill>
                  <a:srgbClr val="1369B2"/>
                </a:solidFill>
                <a:latin typeface="微软雅黑" panose="020B0503020204020204" pitchFamily="34" charset="-122"/>
                <a:ea typeface="微软雅黑" panose="020B0503020204020204" pitchFamily="34" charset="-122"/>
                <a:sym typeface="+mn-ea"/>
              </a:rPr>
              <a:t>复用的重要载体</a:t>
            </a:r>
            <a:r>
              <a:rPr lang="zh-CN" altLang="en-US" sz="2000" dirty="0">
                <a:solidFill>
                  <a:srgbClr val="595959"/>
                </a:solidFill>
                <a:latin typeface="微软雅黑" panose="020B0503020204020204" pitchFamily="34" charset="-122"/>
                <a:ea typeface="微软雅黑" panose="020B0503020204020204" pitchFamily="34" charset="-122"/>
                <a:sym typeface="+mn-ea"/>
              </a:rPr>
              <a:t>，在简化复杂计算、提升分析效率方面具有不可替代的作用。作为数据仓库工具，</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内置的函数体系是海量数据处理场景下标准化工具链的关键组成部分。通过将常见的数据操作抽象为</a:t>
            </a:r>
            <a:r>
              <a:rPr lang="zh-CN" altLang="en-US" sz="2000" dirty="0">
                <a:solidFill>
                  <a:srgbClr val="1369B2"/>
                </a:solidFill>
                <a:latin typeface="微软雅黑" panose="020B0503020204020204" pitchFamily="34" charset="-122"/>
                <a:ea typeface="微软雅黑" panose="020B0503020204020204" pitchFamily="34" charset="-122"/>
                <a:sym typeface="+mn-ea"/>
              </a:rPr>
              <a:t>函数接口</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有效降低了分布式数据处理的技术门槛，使分析人员能够专注于业务逻辑而非底层实现。同时，</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还支持用户编写自定义函数，以满足多样化的业务需求。本单元将系统介绍</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中的函数。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2782838" y="2349674"/>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2782838" y="3989899"/>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7"/>
            </p:custDataLst>
          </p:nvPr>
        </p:nvGrpSpPr>
        <p:grpSpPr>
          <a:xfrm>
            <a:off x="3688390" y="2327495"/>
            <a:ext cx="5142331" cy="613062"/>
            <a:chOff x="4315150" y="953426"/>
            <a:chExt cx="3857250" cy="540057"/>
          </a:xfrm>
        </p:grpSpPr>
        <p:sp>
          <p:nvSpPr>
            <p:cNvPr id="61" name="矩形 60"/>
            <p:cNvSpPr/>
            <p:nvPr>
              <p:custDataLst>
                <p:tags r:id="rId8"/>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任务：使用常用内置函数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9"/>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0"/>
            </p:custDataLst>
          </p:nvPr>
        </p:nvGrpSpPr>
        <p:grpSpPr>
          <a:xfrm>
            <a:off x="3688390" y="3973073"/>
            <a:ext cx="5142331" cy="613062"/>
            <a:chOff x="4315150" y="1647579"/>
            <a:chExt cx="3857250" cy="540057"/>
          </a:xfrm>
        </p:grpSpPr>
        <p:sp>
          <p:nvSpPr>
            <p:cNvPr id="64" name="矩形 63"/>
            <p:cNvSpPr/>
            <p:nvPr>
              <p:custDataLst>
                <p:tags r:id="rId11"/>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任务：使用窗口函数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2"/>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 name="组合 1"/>
          <p:cNvGrpSpPr/>
          <p:nvPr>
            <p:custDataLst>
              <p:tags r:id="rId13"/>
            </p:custDataLst>
          </p:nvPr>
        </p:nvGrpSpPr>
        <p:grpSpPr>
          <a:xfrm>
            <a:off x="2782838" y="5446018"/>
            <a:ext cx="1192190" cy="618406"/>
            <a:chOff x="2215144" y="2026500"/>
            <a:chExt cx="1244730" cy="850129"/>
          </a:xfrm>
        </p:grpSpPr>
        <p:sp>
          <p:nvSpPr>
            <p:cNvPr id="3" name="平行四边形 2"/>
            <p:cNvSpPr/>
            <p:nvPr>
              <p:custDataLst>
                <p:tags r:id="rId14"/>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 name="文本框 10"/>
            <p:cNvSpPr txBox="1"/>
            <p:nvPr>
              <p:custDataLst>
                <p:tags r:id="rId15"/>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 name="组合 4"/>
          <p:cNvGrpSpPr/>
          <p:nvPr>
            <p:custDataLst>
              <p:tags r:id="rId16"/>
            </p:custDataLst>
          </p:nvPr>
        </p:nvGrpSpPr>
        <p:grpSpPr>
          <a:xfrm>
            <a:off x="3688390" y="5429192"/>
            <a:ext cx="5142331" cy="613062"/>
            <a:chOff x="4315150" y="1647579"/>
            <a:chExt cx="3857250" cy="540057"/>
          </a:xfrm>
        </p:grpSpPr>
        <p:sp>
          <p:nvSpPr>
            <p:cNvPr id="6" name="矩形 5"/>
            <p:cNvSpPr/>
            <p:nvPr>
              <p:custDataLst>
                <p:tags r:id="rId17"/>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任务：开发自定义函数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7" name="平行四边形 6"/>
            <p:cNvSpPr/>
            <p:nvPr>
              <p:custDataLst>
                <p:tags r:id="rId18"/>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871070" y="3075851"/>
            <a:ext cx="587339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任务：使用常用内置函数</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6.1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701602"/>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在日常数据处理场景中，</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的内置函数是基础且常用的功能。它们覆盖了</a:t>
            </a:r>
            <a:r>
              <a:rPr lang="zh-CN" altLang="en-US" sz="2000" dirty="0">
                <a:solidFill>
                  <a:srgbClr val="1369B2"/>
                </a:solidFill>
                <a:latin typeface="微软雅黑" panose="020B0503020204020204" pitchFamily="34" charset="-122"/>
                <a:ea typeface="微软雅黑" panose="020B0503020204020204" pitchFamily="34" charset="-122"/>
              </a:rPr>
              <a:t>数据汇总</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数学计算</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字符串操作</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日期处理</a:t>
            </a:r>
            <a:r>
              <a:rPr lang="zh-CN" altLang="en-US" sz="2000" dirty="0">
                <a:solidFill>
                  <a:srgbClr val="595959"/>
                </a:solidFill>
                <a:latin typeface="微软雅黑" panose="020B0503020204020204" pitchFamily="34" charset="-122"/>
                <a:ea typeface="微软雅黑" panose="020B0503020204020204" pitchFamily="34" charset="-122"/>
              </a:rPr>
              <a:t>多个方面，为用户提供了开箱即用的解决方案。熟练掌握这些内置函数，能够有效简化数据转换与分析流程，显著提升工作效率。本任务将系统介绍 </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中的内置函数。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任务：使用常用内置函数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聚合函数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4"/>
            <a:ext cx="6805930" cy="374497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204899"/>
            <a:ext cx="5927055"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在数据分析过程中，从海量数据中提炼宏观指标是核心需求之一。面对庞大的</a:t>
            </a:r>
            <a:r>
              <a:rPr lang="zh-CN" altLang="en-US" sz="2000" dirty="0">
                <a:solidFill>
                  <a:srgbClr val="1369B2"/>
                </a:solidFill>
                <a:latin typeface="微软雅黑" panose="020B0503020204020204" pitchFamily="34" charset="-122"/>
                <a:ea typeface="微软雅黑" panose="020B0503020204020204" pitchFamily="34" charset="-122"/>
              </a:rPr>
              <a:t>原始记录</a:t>
            </a:r>
            <a:r>
              <a:rPr lang="zh-CN" altLang="en-US" sz="2000" dirty="0">
                <a:solidFill>
                  <a:srgbClr val="595959"/>
                </a:solidFill>
                <a:latin typeface="微软雅黑" panose="020B0503020204020204" pitchFamily="34" charset="-122"/>
                <a:ea typeface="微软雅黑" panose="020B0503020204020204" pitchFamily="34" charset="-122"/>
              </a:rPr>
              <a:t>，逐条查看往往难以支撑有效决策。</a:t>
            </a:r>
            <a:r>
              <a:rPr lang="zh-CN" altLang="en-US" sz="2000" dirty="0">
                <a:solidFill>
                  <a:srgbClr val="1369B2"/>
                </a:solidFill>
                <a:latin typeface="微软雅黑" panose="020B0503020204020204" pitchFamily="34" charset="-122"/>
                <a:ea typeface="微软雅黑" panose="020B0503020204020204" pitchFamily="34" charset="-122"/>
              </a:rPr>
              <a:t>聚合函数</a:t>
            </a:r>
            <a:r>
              <a:rPr lang="zh-CN" altLang="en-US" sz="2000" dirty="0">
                <a:solidFill>
                  <a:srgbClr val="595959"/>
                </a:solidFill>
                <a:latin typeface="微软雅黑" panose="020B0503020204020204" pitchFamily="34" charset="-122"/>
                <a:ea typeface="微软雅黑" panose="020B0503020204020204" pitchFamily="34" charset="-122"/>
              </a:rPr>
              <a:t>作为数据汇总的核心手段，能够将多行输入归并为单个输出值，使分散的数据通过统计规则（如计数、求和等）被提炼为具有业务意义的结果，从而完成从微观记录到宏观指标的转化。</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5256584"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中常用内置聚合函数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2277666"/>
          <a:ext cx="9199988" cy="3600400"/>
        </p:xfrm>
        <a:graphic>
          <a:graphicData uri="http://schemas.openxmlformats.org/drawingml/2006/table">
            <a:tbl>
              <a:tblPr>
                <a:tableStyleId>{5C22544A-7EE6-4342-B048-85BDC9FD1C3A}</a:tableStyleId>
              </a:tblPr>
              <a:tblGrid>
                <a:gridCol w="1676830"/>
                <a:gridCol w="7523158"/>
              </a:tblGrid>
              <a:tr h="550927">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聚合函数</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语法及描述</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61179">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count()</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count(*)：</a:t>
                      </a:r>
                      <a:r>
                        <a:rPr lang="zh-CN" altLang="en-US" sz="1600" kern="100">
                          <a:solidFill>
                            <a:srgbClr val="595959"/>
                          </a:solidFill>
                          <a:effectLst/>
                          <a:latin typeface="微软雅黑" panose="020B0503020204020204" pitchFamily="34" charset="-122"/>
                          <a:ea typeface="微软雅黑" panose="020B0503020204020204" pitchFamily="34" charset="-122"/>
                        </a:rPr>
                        <a:t>统计总行数</a:t>
                      </a:r>
                      <a:endParaRPr lang="zh-CN" altLang="en-US" sz="1600" kern="10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count(col)：</a:t>
                      </a:r>
                      <a:r>
                        <a:rPr lang="zh-CN" altLang="en-US" sz="1600" kern="100">
                          <a:solidFill>
                            <a:srgbClr val="595959"/>
                          </a:solidFill>
                          <a:effectLst/>
                          <a:latin typeface="微软雅黑" panose="020B0503020204020204" pitchFamily="34" charset="-122"/>
                          <a:ea typeface="微软雅黑" panose="020B0503020204020204" pitchFamily="34" charset="-122"/>
                        </a:rPr>
                        <a:t>统计字段</a:t>
                      </a:r>
                      <a:r>
                        <a:rPr lang="en-US" sz="1600" kern="100">
                          <a:solidFill>
                            <a:srgbClr val="595959"/>
                          </a:solidFill>
                          <a:effectLst/>
                          <a:latin typeface="微软雅黑" panose="020B0503020204020204" pitchFamily="34" charset="-122"/>
                          <a:ea typeface="微软雅黑" panose="020B0503020204020204" pitchFamily="34" charset="-122"/>
                        </a:rPr>
                        <a:t>col</a:t>
                      </a:r>
                      <a:r>
                        <a:rPr lang="zh-CN" altLang="en-US" sz="1600" kern="100">
                          <a:solidFill>
                            <a:srgbClr val="595959"/>
                          </a:solidFill>
                          <a:effectLst/>
                          <a:latin typeface="微软雅黑" panose="020B0503020204020204" pitchFamily="34" charset="-122"/>
                          <a:ea typeface="微软雅黑" panose="020B0503020204020204" pitchFamily="34" charset="-122"/>
                        </a:rPr>
                        <a:t>非</a:t>
                      </a:r>
                      <a:r>
                        <a:rPr lang="en-US"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的行数</a:t>
                      </a:r>
                      <a:endParaRPr lang="zh-CN" altLang="en-US" sz="1600" kern="10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count(DISTINCT col)：</a:t>
                      </a:r>
                      <a:r>
                        <a:rPr lang="zh-CN" altLang="en-US" sz="1600" kern="100">
                          <a:solidFill>
                            <a:srgbClr val="595959"/>
                          </a:solidFill>
                          <a:effectLst/>
                          <a:latin typeface="微软雅黑" panose="020B0503020204020204" pitchFamily="34" charset="-122"/>
                          <a:ea typeface="微软雅黑" panose="020B0503020204020204" pitchFamily="34" charset="-122"/>
                        </a:rPr>
                        <a:t>统计字段</a:t>
                      </a:r>
                      <a:r>
                        <a:rPr lang="en-US" sz="1600" kern="100">
                          <a:solidFill>
                            <a:srgbClr val="595959"/>
                          </a:solidFill>
                          <a:effectLst/>
                          <a:latin typeface="微软雅黑" panose="020B0503020204020204" pitchFamily="34" charset="-122"/>
                          <a:ea typeface="微软雅黑" panose="020B0503020204020204" pitchFamily="34" charset="-122"/>
                        </a:rPr>
                        <a:t>col</a:t>
                      </a:r>
                      <a:r>
                        <a:rPr lang="zh-CN" altLang="en-US" sz="1600" kern="100">
                          <a:solidFill>
                            <a:srgbClr val="595959"/>
                          </a:solidFill>
                          <a:effectLst/>
                          <a:latin typeface="微软雅黑" panose="020B0503020204020204" pitchFamily="34" charset="-122"/>
                          <a:ea typeface="微软雅黑" panose="020B0503020204020204" pitchFamily="34" charset="-122"/>
                        </a:rPr>
                        <a:t>去重后非</a:t>
                      </a:r>
                      <a:r>
                        <a:rPr lang="en-US"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的行数</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9414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sum()</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sum(col)：</a:t>
                      </a:r>
                      <a:r>
                        <a:rPr lang="zh-CN" altLang="en-US" sz="16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的总和</a:t>
                      </a:r>
                      <a:endParaRPr lang="zh-CN" altLang="en-US" sz="16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sum(DISTINCT col)：</a:t>
                      </a:r>
                      <a:r>
                        <a:rPr lang="zh-CN" altLang="en-US" sz="16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去重后的总和</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9414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avg()</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avg(col)：</a:t>
                      </a:r>
                      <a:r>
                        <a:rPr lang="zh-CN" altLang="en-US" sz="16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的平均值</a:t>
                      </a:r>
                      <a:endParaRPr lang="zh-CN" altLang="en-US" sz="16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avg(DISTINCT col)：</a:t>
                      </a:r>
                      <a:r>
                        <a:rPr lang="zh-CN" altLang="en-US" sz="16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去重后的平均值</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1989634"/>
          <a:ext cx="9776052" cy="4223149"/>
        </p:xfrm>
        <a:graphic>
          <a:graphicData uri="http://schemas.openxmlformats.org/drawingml/2006/table">
            <a:tbl>
              <a:tblPr>
                <a:tableStyleId>{5C22544A-7EE6-4342-B048-85BDC9FD1C3A}</a:tableStyleId>
              </a:tblPr>
              <a:tblGrid>
                <a:gridCol w="1781826"/>
                <a:gridCol w="7994226"/>
              </a:tblGrid>
              <a:tr h="603307">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聚合函数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min()</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min(col)：</a:t>
                      </a:r>
                      <a:r>
                        <a:rPr lang="zh-CN" altLang="en-US" sz="1800" kern="100" dirty="0">
                          <a:solidFill>
                            <a:srgbClr val="595959"/>
                          </a:solidFill>
                          <a:effectLst/>
                          <a:latin typeface="微软雅黑" panose="020B0503020204020204" pitchFamily="34" charset="-122"/>
                          <a:ea typeface="微软雅黑" panose="020B0503020204020204" pitchFamily="34" charset="-122"/>
                        </a:rPr>
                        <a:t>统计字段</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的最小值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max()</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max(col)：</a:t>
                      </a:r>
                      <a:r>
                        <a:rPr lang="zh-CN" altLang="en-US" sz="1800" kern="100">
                          <a:solidFill>
                            <a:srgbClr val="595959"/>
                          </a:solidFill>
                          <a:effectLst/>
                          <a:latin typeface="微软雅黑" panose="020B0503020204020204" pitchFamily="34" charset="-122"/>
                          <a:ea typeface="微软雅黑" panose="020B0503020204020204" pitchFamily="34" charset="-122"/>
                        </a:rPr>
                        <a:t>统计字段</a:t>
                      </a:r>
                      <a:r>
                        <a:rPr lang="en-US" sz="1800" kern="100">
                          <a:solidFill>
                            <a:srgbClr val="595959"/>
                          </a:solidFill>
                          <a:effectLst/>
                          <a:latin typeface="微软雅黑" panose="020B0503020204020204" pitchFamily="34" charset="-122"/>
                          <a:ea typeface="微软雅黑" panose="020B0503020204020204" pitchFamily="34" charset="-122"/>
                        </a:rPr>
                        <a:t>col</a:t>
                      </a:r>
                      <a:r>
                        <a:rPr lang="zh-CN" altLang="en-US" sz="1800" kern="100">
                          <a:solidFill>
                            <a:srgbClr val="595959"/>
                          </a:solidFill>
                          <a:effectLst/>
                          <a:latin typeface="微软雅黑" panose="020B0503020204020204" pitchFamily="34" charset="-122"/>
                          <a:ea typeface="微软雅黑" panose="020B0503020204020204" pitchFamily="34" charset="-122"/>
                        </a:rPr>
                        <a:t>的最大值</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collect_set()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collect_set(col)：</a:t>
                      </a:r>
                      <a:r>
                        <a:rPr lang="zh-CN" altLang="en-US" sz="1800" kern="100">
                          <a:solidFill>
                            <a:srgbClr val="595959"/>
                          </a:solidFill>
                          <a:effectLst/>
                          <a:latin typeface="微软雅黑" panose="020B0503020204020204" pitchFamily="34" charset="-122"/>
                          <a:ea typeface="微软雅黑" panose="020B0503020204020204" pitchFamily="34" charset="-122"/>
                        </a:rPr>
                        <a:t>将字段</a:t>
                      </a:r>
                      <a:r>
                        <a:rPr lang="en-US" sz="1800" kern="100">
                          <a:solidFill>
                            <a:srgbClr val="595959"/>
                          </a:solidFill>
                          <a:effectLst/>
                          <a:latin typeface="微软雅黑" panose="020B0503020204020204" pitchFamily="34" charset="-122"/>
                          <a:ea typeface="微软雅黑" panose="020B0503020204020204" pitchFamily="34" charset="-122"/>
                        </a:rPr>
                        <a:t>col</a:t>
                      </a:r>
                      <a:r>
                        <a:rPr lang="zh-CN" altLang="en-US" sz="1800" kern="100">
                          <a:solidFill>
                            <a:srgbClr val="595959"/>
                          </a:solidFill>
                          <a:effectLst/>
                          <a:latin typeface="微软雅黑" panose="020B0503020204020204" pitchFamily="34" charset="-122"/>
                          <a:ea typeface="微软雅黑" panose="020B0503020204020204" pitchFamily="34" charset="-122"/>
                        </a:rPr>
                        <a:t>的值去重后，以集合的形式返回</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collect_list()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collect_list(col)：</a:t>
                      </a:r>
                      <a:r>
                        <a:rPr lang="zh-CN" altLang="en-US" sz="1800" kern="100">
                          <a:solidFill>
                            <a:srgbClr val="595959"/>
                          </a:solidFill>
                          <a:effectLst/>
                          <a:latin typeface="微软雅黑" panose="020B0503020204020204" pitchFamily="34" charset="-122"/>
                          <a:ea typeface="微软雅黑" panose="020B0503020204020204" pitchFamily="34" charset="-122"/>
                        </a:rPr>
                        <a:t>将字段</a:t>
                      </a:r>
                      <a:r>
                        <a:rPr lang="en-US" sz="1800" kern="100">
                          <a:solidFill>
                            <a:srgbClr val="595959"/>
                          </a:solidFill>
                          <a:effectLst/>
                          <a:latin typeface="微软雅黑" panose="020B0503020204020204" pitchFamily="34" charset="-122"/>
                          <a:ea typeface="微软雅黑" panose="020B0503020204020204" pitchFamily="34" charset="-122"/>
                        </a:rPr>
                        <a:t>col</a:t>
                      </a:r>
                      <a:r>
                        <a:rPr lang="zh-CN" altLang="en-US" sz="1800" kern="100">
                          <a:solidFill>
                            <a:srgbClr val="595959"/>
                          </a:solidFill>
                          <a:effectLst/>
                          <a:latin typeface="微软雅黑" panose="020B0503020204020204" pitchFamily="34" charset="-122"/>
                          <a:ea typeface="微软雅黑" panose="020B0503020204020204" pitchFamily="34" charset="-122"/>
                        </a:rPr>
                        <a:t>的值按集合的形式返回</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var_pop()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var_pop(col)：</a:t>
                      </a:r>
                      <a:r>
                        <a:rPr lang="zh-CN" altLang="en-US" sz="1800" kern="100">
                          <a:solidFill>
                            <a:srgbClr val="595959"/>
                          </a:solidFill>
                          <a:effectLst/>
                          <a:latin typeface="微软雅黑" panose="020B0503020204020204" pitchFamily="34" charset="-122"/>
                          <a:ea typeface="微软雅黑" panose="020B0503020204020204" pitchFamily="34" charset="-122"/>
                        </a:rPr>
                        <a:t>计算数值型字段</a:t>
                      </a:r>
                      <a:r>
                        <a:rPr lang="en-US" sz="1800" kern="100">
                          <a:solidFill>
                            <a:srgbClr val="595959"/>
                          </a:solidFill>
                          <a:effectLst/>
                          <a:latin typeface="微软雅黑" panose="020B0503020204020204" pitchFamily="34" charset="-122"/>
                          <a:ea typeface="微软雅黑" panose="020B0503020204020204" pitchFamily="34" charset="-122"/>
                        </a:rPr>
                        <a:t>col</a:t>
                      </a:r>
                      <a:r>
                        <a:rPr lang="zh-CN" altLang="en-US" sz="1800" kern="100">
                          <a:solidFill>
                            <a:srgbClr val="595959"/>
                          </a:solidFill>
                          <a:effectLst/>
                          <a:latin typeface="微软雅黑" panose="020B0503020204020204" pitchFamily="34" charset="-122"/>
                          <a:ea typeface="微软雅黑" panose="020B0503020204020204" pitchFamily="34" charset="-122"/>
                        </a:rPr>
                        <a:t>的方差</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033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var_samp()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var_samp</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的无偏样本方差</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54646" y="1845618"/>
          <a:ext cx="9793088" cy="4051440"/>
        </p:xfrm>
        <a:graphic>
          <a:graphicData uri="http://schemas.openxmlformats.org/drawingml/2006/table">
            <a:tbl>
              <a:tblPr>
                <a:tableStyleId>{5C22544A-7EE6-4342-B048-85BDC9FD1C3A}</a:tableStyleId>
              </a:tblPr>
              <a:tblGrid>
                <a:gridCol w="1784931"/>
                <a:gridCol w="8008157"/>
              </a:tblGrid>
              <a:tr h="675240">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聚合函数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524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stddev_pop()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stddev_pop</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计算数值型字段</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的标准差</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524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stddev_samp()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stddev_samp(col)</a:t>
                      </a:r>
                      <a:r>
                        <a:rPr lang="zh-CN" altLang="en-US" sz="1800" kern="100">
                          <a:solidFill>
                            <a:srgbClr val="595959"/>
                          </a:solidFill>
                          <a:effectLst/>
                          <a:latin typeface="微软雅黑" panose="020B0503020204020204" pitchFamily="34" charset="-122"/>
                          <a:ea typeface="微软雅黑" panose="020B0503020204020204" pitchFamily="34" charset="-122"/>
                        </a:rPr>
                        <a:t>：计算数值型字段</a:t>
                      </a:r>
                      <a:r>
                        <a:rPr lang="en-US" altLang="zh-CN" sz="1800" kern="100">
                          <a:solidFill>
                            <a:srgbClr val="595959"/>
                          </a:solidFill>
                          <a:effectLst/>
                          <a:latin typeface="微软雅黑" panose="020B0503020204020204" pitchFamily="34" charset="-122"/>
                          <a:ea typeface="微软雅黑" panose="020B0503020204020204" pitchFamily="34" charset="-122"/>
                        </a:rPr>
                        <a:t>col</a:t>
                      </a:r>
                      <a:r>
                        <a:rPr lang="zh-CN" altLang="en-US" sz="1800" kern="100">
                          <a:solidFill>
                            <a:srgbClr val="595959"/>
                          </a:solidFill>
                          <a:effectLst/>
                          <a:latin typeface="微软雅黑" panose="020B0503020204020204" pitchFamily="34" charset="-122"/>
                          <a:ea typeface="微软雅黑" panose="020B0503020204020204" pitchFamily="34" charset="-122"/>
                        </a:rPr>
                        <a:t>的无偏样本标准差</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524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covar_pop()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covar_pop(col1,col2)：</a:t>
                      </a:r>
                      <a:r>
                        <a:rPr lang="zh-CN" altLang="en-US" sz="1800" kern="100">
                          <a:solidFill>
                            <a:srgbClr val="595959"/>
                          </a:solidFill>
                          <a:effectLst/>
                          <a:latin typeface="微软雅黑" panose="020B0503020204020204" pitchFamily="34" charset="-122"/>
                          <a:ea typeface="微软雅黑" panose="020B0503020204020204" pitchFamily="34" charset="-122"/>
                        </a:rPr>
                        <a:t>计算两个数值类型字段</a:t>
                      </a:r>
                      <a:r>
                        <a:rPr lang="en-US" sz="1800" kern="100">
                          <a:solidFill>
                            <a:srgbClr val="595959"/>
                          </a:solidFill>
                          <a:effectLst/>
                          <a:latin typeface="微软雅黑" panose="020B0503020204020204" pitchFamily="34" charset="-122"/>
                          <a:ea typeface="微软雅黑" panose="020B0503020204020204" pitchFamily="34" charset="-122"/>
                        </a:rPr>
                        <a:t>col1</a:t>
                      </a:r>
                      <a:r>
                        <a:rPr lang="zh-CN" altLang="en-US" sz="1800" kern="100">
                          <a:solidFill>
                            <a:srgbClr val="595959"/>
                          </a:solidFill>
                          <a:effectLst/>
                          <a:latin typeface="微软雅黑" panose="020B0503020204020204" pitchFamily="34" charset="-122"/>
                          <a:ea typeface="微软雅黑" panose="020B0503020204020204" pitchFamily="34" charset="-122"/>
                        </a:rPr>
                        <a:t>和</a:t>
                      </a:r>
                      <a:r>
                        <a:rPr lang="en-US" sz="1800" kern="100">
                          <a:solidFill>
                            <a:srgbClr val="595959"/>
                          </a:solidFill>
                          <a:effectLst/>
                          <a:latin typeface="微软雅黑" panose="020B0503020204020204" pitchFamily="34" charset="-122"/>
                          <a:ea typeface="微软雅黑" panose="020B0503020204020204" pitchFamily="34" charset="-122"/>
                        </a:rPr>
                        <a:t>col2</a:t>
                      </a:r>
                      <a:r>
                        <a:rPr lang="zh-CN" altLang="en-US" sz="1800" kern="100">
                          <a:solidFill>
                            <a:srgbClr val="595959"/>
                          </a:solidFill>
                          <a:effectLst/>
                          <a:latin typeface="微软雅黑" panose="020B0503020204020204" pitchFamily="34" charset="-122"/>
                          <a:ea typeface="微软雅黑" panose="020B0503020204020204" pitchFamily="34" charset="-122"/>
                        </a:rPr>
                        <a:t>的总体协方差</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524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covar_samp()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covar_samp(col1,col2)：</a:t>
                      </a:r>
                      <a:r>
                        <a:rPr lang="zh-CN" altLang="en-US" sz="1800" kern="100">
                          <a:solidFill>
                            <a:srgbClr val="595959"/>
                          </a:solidFill>
                          <a:effectLst/>
                          <a:latin typeface="微软雅黑" panose="020B0503020204020204" pitchFamily="34" charset="-122"/>
                          <a:ea typeface="微软雅黑" panose="020B0503020204020204" pitchFamily="34" charset="-122"/>
                        </a:rPr>
                        <a:t>计算两个数值类型字段</a:t>
                      </a:r>
                      <a:r>
                        <a:rPr lang="en-US" sz="1800" kern="100">
                          <a:solidFill>
                            <a:srgbClr val="595959"/>
                          </a:solidFill>
                          <a:effectLst/>
                          <a:latin typeface="微软雅黑" panose="020B0503020204020204" pitchFamily="34" charset="-122"/>
                          <a:ea typeface="微软雅黑" panose="020B0503020204020204" pitchFamily="34" charset="-122"/>
                        </a:rPr>
                        <a:t>col1</a:t>
                      </a:r>
                      <a:r>
                        <a:rPr lang="zh-CN" altLang="en-US" sz="1800" kern="100">
                          <a:solidFill>
                            <a:srgbClr val="595959"/>
                          </a:solidFill>
                          <a:effectLst/>
                          <a:latin typeface="微软雅黑" panose="020B0503020204020204" pitchFamily="34" charset="-122"/>
                          <a:ea typeface="微软雅黑" panose="020B0503020204020204" pitchFamily="34" charset="-122"/>
                        </a:rPr>
                        <a:t>和</a:t>
                      </a:r>
                      <a:r>
                        <a:rPr lang="en-US" sz="1800" kern="100">
                          <a:solidFill>
                            <a:srgbClr val="595959"/>
                          </a:solidFill>
                          <a:effectLst/>
                          <a:latin typeface="微软雅黑" panose="020B0503020204020204" pitchFamily="34" charset="-122"/>
                          <a:ea typeface="微软雅黑" panose="020B0503020204020204" pitchFamily="34" charset="-122"/>
                        </a:rPr>
                        <a:t>col2</a:t>
                      </a:r>
                      <a:r>
                        <a:rPr lang="zh-CN" altLang="en-US" sz="1800" kern="100">
                          <a:solidFill>
                            <a:srgbClr val="595959"/>
                          </a:solidFill>
                          <a:effectLst/>
                          <a:latin typeface="微软雅黑" panose="020B0503020204020204" pitchFamily="34" charset="-122"/>
                          <a:ea typeface="微软雅黑" panose="020B0503020204020204" pitchFamily="34" charset="-122"/>
                        </a:rPr>
                        <a:t>的样本协方差</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524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corr()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corr</a:t>
                      </a:r>
                      <a:r>
                        <a:rPr lang="en-US" sz="1800" kern="100" dirty="0">
                          <a:solidFill>
                            <a:srgbClr val="595959"/>
                          </a:solidFill>
                          <a:effectLst/>
                          <a:latin typeface="微软雅黑" panose="020B0503020204020204" pitchFamily="34" charset="-122"/>
                          <a:ea typeface="微软雅黑" panose="020B0503020204020204" pitchFamily="34" charset="-122"/>
                        </a:rPr>
                        <a:t>(col1,col2)：</a:t>
                      </a:r>
                      <a:r>
                        <a:rPr lang="zh-CN" altLang="en-US" sz="1800" kern="100" dirty="0">
                          <a:solidFill>
                            <a:srgbClr val="595959"/>
                          </a:solidFill>
                          <a:effectLst/>
                          <a:latin typeface="微软雅黑" panose="020B0503020204020204" pitchFamily="34" charset="-122"/>
                          <a:ea typeface="微软雅黑" panose="020B0503020204020204" pitchFamily="34" charset="-122"/>
                        </a:rPr>
                        <a:t>计算两个数值类型字段</a:t>
                      </a:r>
                      <a:r>
                        <a:rPr lang="en-US" sz="1800" kern="100" dirty="0">
                          <a:solidFill>
                            <a:srgbClr val="595959"/>
                          </a:solidFill>
                          <a:effectLst/>
                          <a:latin typeface="微软雅黑" panose="020B0503020204020204" pitchFamily="34" charset="-122"/>
                          <a:ea typeface="微软雅黑" panose="020B0503020204020204" pitchFamily="34" charset="-122"/>
                        </a:rPr>
                        <a:t>col1</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sz="1800" kern="100" dirty="0">
                          <a:solidFill>
                            <a:srgbClr val="595959"/>
                          </a:solidFill>
                          <a:effectLst/>
                          <a:latin typeface="微软雅黑" panose="020B0503020204020204" pitchFamily="34" charset="-122"/>
                          <a:ea typeface="微软雅黑" panose="020B0503020204020204" pitchFamily="34" charset="-122"/>
                        </a:rPr>
                        <a:t>col2</a:t>
                      </a:r>
                      <a:r>
                        <a:rPr lang="zh-CN" altLang="en-US" sz="1800" kern="100" dirty="0">
                          <a:solidFill>
                            <a:srgbClr val="595959"/>
                          </a:solidFill>
                          <a:effectLst/>
                          <a:latin typeface="微软雅黑" panose="020B0503020204020204" pitchFamily="34" charset="-122"/>
                          <a:ea typeface="微软雅黑" panose="020B0503020204020204" pitchFamily="34" charset="-122"/>
                        </a:rPr>
                        <a:t>的皮尔逊相关系数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180473"/>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中常用内置聚合函</a:t>
            </a:r>
            <a:r>
              <a:rPr lang="zh-CN" altLang="en-US" sz="2000" dirty="0">
                <a:solidFill>
                  <a:srgbClr val="595959"/>
                </a:solidFill>
                <a:latin typeface="微软雅黑" panose="020B0503020204020204" pitchFamily="34" charset="-122"/>
                <a:ea typeface="微软雅黑" panose="020B0503020204020204" pitchFamily="34" charset="-122"/>
              </a:rPr>
              <a:t>的表中部分内置聚合函数的使用，具体内容如下。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6"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7" name="1"/>
          <p:cNvSpPr txBox="1"/>
          <p:nvPr/>
        </p:nvSpPr>
        <p:spPr>
          <a:xfrm>
            <a:off x="2998862" y="1341562"/>
            <a:ext cx="849694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中执行</a:t>
            </a:r>
            <a:r>
              <a:rPr lang="en-US" altLang="zh-CN" sz="2000" dirty="0">
                <a:solidFill>
                  <a:srgbClr val="595959"/>
                </a:solidFill>
              </a:rPr>
              <a:t>HiveQL</a:t>
            </a:r>
            <a:r>
              <a:rPr lang="zh-CN" altLang="en-US" sz="2000" dirty="0">
                <a:solidFill>
                  <a:srgbClr val="595959"/>
                </a:solidFill>
              </a:rPr>
              <a:t>脚本文件</a:t>
            </a:r>
            <a:r>
              <a:rPr lang="en-US" altLang="zh-CN" sz="2000" dirty="0">
                <a:solidFill>
                  <a:srgbClr val="1369B2"/>
                </a:solidFill>
              </a:rPr>
              <a:t>chapter6.hql</a:t>
            </a:r>
            <a:r>
              <a:rPr lang="zh-CN" altLang="en-US" sz="2000" dirty="0">
                <a:solidFill>
                  <a:srgbClr val="595959"/>
                </a:solidFill>
              </a:rPr>
              <a:t>，导入本单元相关操作所需的数据，具体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8" name="矩形 7"/>
          <p:cNvSpPr/>
          <p:nvPr/>
        </p:nvSpPr>
        <p:spPr>
          <a:xfrm>
            <a:off x="3142878" y="2876590"/>
            <a:ext cx="7992888" cy="16748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3502919" y="3150832"/>
            <a:ext cx="662473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nl-NL"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beeline -u 'jdbc:hive2://node02:10001' -n root \</a:t>
            </a:r>
            <a:endParaRPr lang="nl-NL"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nl-NL"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 /export/data/chapter6/chapter6.hql</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圆角矩形标注 9"/>
          <p:cNvSpPr/>
          <p:nvPr/>
        </p:nvSpPr>
        <p:spPr bwMode="auto">
          <a:xfrm>
            <a:off x="3142878" y="4916944"/>
            <a:ext cx="7374954" cy="1202164"/>
          </a:xfrm>
          <a:prstGeom prst="wedgeRoundRectCallout">
            <a:avLst>
              <a:gd name="adj1" fmla="val 21381"/>
              <a:gd name="adj2" fmla="val -63342"/>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执行上述命令之前，需要提前将</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HiveQL</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脚本文件</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chapter6.hql</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上传到虚拟机</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Node02</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的</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/export/data/chapter6</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目录（需提前创建）中。</a:t>
            </a:r>
            <a:endParaRPr kumimoji="0"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6"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7" name="1"/>
          <p:cNvSpPr txBox="1"/>
          <p:nvPr/>
        </p:nvSpPr>
        <p:spPr>
          <a:xfrm>
            <a:off x="2998862" y="1341562"/>
            <a:ext cx="8496944"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demo_iot</a:t>
            </a:r>
            <a:r>
              <a:rPr lang="zh-CN" altLang="en-US" sz="2000" dirty="0">
                <a:solidFill>
                  <a:srgbClr val="595959"/>
                </a:solidFill>
              </a:rPr>
              <a:t>的数据，分别使用</a:t>
            </a:r>
            <a:r>
              <a:rPr lang="en-US" altLang="zh-CN" sz="2000" dirty="0">
                <a:solidFill>
                  <a:srgbClr val="1369B2"/>
                </a:solidFill>
              </a:rPr>
              <a:t>count()</a:t>
            </a:r>
            <a:r>
              <a:rPr lang="zh-CN" altLang="en-US" sz="2000" dirty="0">
                <a:solidFill>
                  <a:srgbClr val="595959"/>
                </a:solidFill>
              </a:rPr>
              <a:t>、</a:t>
            </a:r>
            <a:r>
              <a:rPr lang="en-US" altLang="zh-CN" sz="2000" dirty="0">
                <a:solidFill>
                  <a:srgbClr val="1369B2"/>
                </a:solidFill>
              </a:rPr>
              <a:t>avg()</a:t>
            </a:r>
            <a:r>
              <a:rPr lang="zh-CN" altLang="en-US" sz="2000" dirty="0">
                <a:solidFill>
                  <a:srgbClr val="595959"/>
                </a:solidFill>
              </a:rPr>
              <a:t>和</a:t>
            </a:r>
            <a:r>
              <a:rPr lang="en-US" altLang="zh-CN" sz="2000" dirty="0">
                <a:solidFill>
                  <a:srgbClr val="1369B2"/>
                </a:solidFill>
              </a:rPr>
              <a:t>min()</a:t>
            </a:r>
            <a:r>
              <a:rPr lang="zh-CN" altLang="en-US" sz="2000" dirty="0">
                <a:solidFill>
                  <a:srgbClr val="595959"/>
                </a:solidFill>
              </a:rPr>
              <a:t>函数统计每个房间的</a:t>
            </a:r>
            <a:r>
              <a:rPr lang="zh-CN" altLang="en-US" sz="2000" dirty="0">
                <a:solidFill>
                  <a:srgbClr val="1369B2"/>
                </a:solidFill>
              </a:rPr>
              <a:t>总记录数</a:t>
            </a:r>
            <a:r>
              <a:rPr lang="zh-CN" altLang="en-US" sz="2000" dirty="0">
                <a:solidFill>
                  <a:srgbClr val="595959"/>
                </a:solidFill>
              </a:rPr>
              <a:t>、</a:t>
            </a:r>
            <a:r>
              <a:rPr lang="zh-CN" altLang="en-US" sz="2000" dirty="0">
                <a:solidFill>
                  <a:srgbClr val="1369B2"/>
                </a:solidFill>
              </a:rPr>
              <a:t>每个房间中温度值</a:t>
            </a:r>
            <a:r>
              <a:rPr lang="zh-CN" altLang="en-US" sz="2000" dirty="0">
                <a:solidFill>
                  <a:srgbClr val="595959"/>
                </a:solidFill>
              </a:rPr>
              <a:t>的记录数、每个房间的平均相对湿度和每个房间的最低温度，具体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8" name="矩形 7"/>
          <p:cNvSpPr/>
          <p:nvPr/>
        </p:nvSpPr>
        <p:spPr>
          <a:xfrm>
            <a:off x="3142878" y="2997746"/>
            <a:ext cx="7992888" cy="32895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3502919" y="3150832"/>
            <a:ext cx="6624736" cy="28079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loc,</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count(*)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total_count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count(temp)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temp_total_count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avg(humidity)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humidity_avg</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min(temp)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temp_min</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chapter6.demo_iot GROUP BY loc;</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6"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7" name="1"/>
          <p:cNvSpPr txBox="1"/>
          <p:nvPr/>
        </p:nvSpPr>
        <p:spPr>
          <a:xfrm>
            <a:off x="2998862" y="1341562"/>
            <a:ext cx="849694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pic>
        <p:nvPicPr>
          <p:cNvPr id="10" name="图片 9"/>
          <p:cNvPicPr>
            <a:picLocks noChangeAspect="1"/>
          </p:cNvPicPr>
          <p:nvPr/>
        </p:nvPicPr>
        <p:blipFill>
          <a:blip r:embed="rId1"/>
          <a:stretch>
            <a:fillRect/>
          </a:stretch>
        </p:blipFill>
        <p:spPr>
          <a:xfrm>
            <a:off x="3142878" y="2781722"/>
            <a:ext cx="7794914" cy="295232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6"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7" name="1"/>
          <p:cNvSpPr txBox="1"/>
          <p:nvPr/>
        </p:nvSpPr>
        <p:spPr>
          <a:xfrm>
            <a:off x="2998862" y="1341562"/>
            <a:ext cx="849694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1369B2"/>
                </a:solidFill>
              </a:rPr>
              <a:t>chapter6</a:t>
            </a:r>
            <a:r>
              <a:rPr lang="zh-CN" altLang="en-US" sz="2000" dirty="0">
                <a:solidFill>
                  <a:srgbClr val="595959"/>
                </a:solidFill>
              </a:rPr>
              <a:t>中表</a:t>
            </a:r>
            <a:r>
              <a:rPr lang="en-US" altLang="zh-CN" sz="2000" dirty="0" err="1">
                <a:solidFill>
                  <a:srgbClr val="1369B2"/>
                </a:solidFill>
              </a:rPr>
              <a:t>demo_iot</a:t>
            </a:r>
            <a:r>
              <a:rPr lang="zh-CN" altLang="en-US" sz="2000" dirty="0">
                <a:solidFill>
                  <a:srgbClr val="595959"/>
                </a:solidFill>
              </a:rPr>
              <a:t>的数据，使用</a:t>
            </a:r>
            <a:r>
              <a:rPr lang="en-US" altLang="zh-CN" sz="2000" dirty="0" err="1">
                <a:solidFill>
                  <a:srgbClr val="1369B2"/>
                </a:solidFill>
              </a:rPr>
              <a:t>collect_set</a:t>
            </a:r>
            <a:r>
              <a:rPr lang="en-US" altLang="zh-CN" sz="2000" dirty="0">
                <a:solidFill>
                  <a:srgbClr val="1369B2"/>
                </a:solidFill>
              </a:rPr>
              <a:t>()</a:t>
            </a:r>
            <a:r>
              <a:rPr lang="zh-CN" altLang="en-US" sz="2000" dirty="0">
                <a:solidFill>
                  <a:srgbClr val="595959"/>
                </a:solidFill>
              </a:rPr>
              <a:t>函数获取每个房间中所有相对湿度的记录，具体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8" name="矩形 7"/>
          <p:cNvSpPr/>
          <p:nvPr/>
        </p:nvSpPr>
        <p:spPr>
          <a:xfrm>
            <a:off x="3142878" y="2997746"/>
            <a:ext cx="7992888" cy="15537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3502919" y="3150832"/>
            <a:ext cx="662473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loc,collect_set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(humidity)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humidity_set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chapter6.demo_iot GROUP BY loc;</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聚合函数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6"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7" name="1"/>
          <p:cNvSpPr txBox="1"/>
          <p:nvPr/>
        </p:nvSpPr>
        <p:spPr>
          <a:xfrm>
            <a:off x="2998862" y="1341562"/>
            <a:ext cx="849694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pic>
        <p:nvPicPr>
          <p:cNvPr id="10" name="图片 9"/>
          <p:cNvPicPr>
            <a:picLocks noChangeAspect="1"/>
          </p:cNvPicPr>
          <p:nvPr/>
        </p:nvPicPr>
        <p:blipFill>
          <a:blip r:embed="rId1"/>
          <a:stretch>
            <a:fillRect/>
          </a:stretch>
        </p:blipFill>
        <p:spPr>
          <a:xfrm>
            <a:off x="3142878" y="2277666"/>
            <a:ext cx="5472608" cy="410415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数学函数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4"/>
            <a:ext cx="6805930" cy="374497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204899"/>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在数据分析过程中</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数值是最基础且最常见的数据类型</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广泛应用于</a:t>
            </a:r>
            <a:r>
              <a:rPr lang="zh-CN" altLang="en-US" sz="2000" dirty="0">
                <a:solidFill>
                  <a:srgbClr val="1369B2"/>
                </a:solidFill>
                <a:latin typeface="微软雅黑" panose="020B0503020204020204" pitchFamily="34" charset="-122"/>
                <a:ea typeface="微软雅黑" panose="020B0503020204020204" pitchFamily="34" charset="-122"/>
              </a:rPr>
              <a:t>财务报表</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业务指标</a:t>
            </a:r>
            <a:r>
              <a:rPr lang="zh-CN" altLang="en-US" sz="2000" dirty="0">
                <a:solidFill>
                  <a:srgbClr val="595959"/>
                </a:solidFill>
                <a:latin typeface="微软雅黑" panose="020B0503020204020204" pitchFamily="34" charset="-122"/>
                <a:ea typeface="微软雅黑" panose="020B0503020204020204" pitchFamily="34" charset="-122"/>
              </a:rPr>
              <a:t>等场景。数学函数作为直接</a:t>
            </a:r>
            <a:r>
              <a:rPr lang="zh-CN" altLang="en-US" sz="2000" dirty="0">
                <a:solidFill>
                  <a:srgbClr val="1369B2"/>
                </a:solidFill>
                <a:latin typeface="微软雅黑" panose="020B0503020204020204" pitchFamily="34" charset="-122"/>
                <a:ea typeface="微软雅黑" panose="020B0503020204020204" pitchFamily="34" charset="-122"/>
              </a:rPr>
              <a:t>处理数值</a:t>
            </a:r>
            <a:r>
              <a:rPr lang="zh-CN" altLang="en-US" sz="2000" dirty="0">
                <a:solidFill>
                  <a:srgbClr val="595959"/>
                </a:solidFill>
                <a:latin typeface="微软雅黑" panose="020B0503020204020204" pitchFamily="34" charset="-122"/>
                <a:ea typeface="微软雅黑" panose="020B0503020204020204" pitchFamily="34" charset="-122"/>
              </a:rPr>
              <a:t>的核心函数</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可以执行诸如四舍五入、取绝对值等运 算</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从而满足多样化的数值处理需求。</a:t>
            </a:r>
            <a:r>
              <a:rPr lang="zh-CN" altLang="en-US" sz="2000" dirty="0">
                <a:solidFill>
                  <a:srgbClr val="1369B2"/>
                </a:solidFill>
                <a:latin typeface="微软雅黑" panose="020B0503020204020204" pitchFamily="34" charset="-122"/>
                <a:ea typeface="微软雅黑" panose="020B0503020204020204" pitchFamily="34" charset="-122"/>
              </a:rPr>
              <a:t>数学函数</a:t>
            </a:r>
            <a:r>
              <a:rPr lang="zh-CN" altLang="en-US" sz="2000" dirty="0">
                <a:solidFill>
                  <a:srgbClr val="595959"/>
                </a:solidFill>
                <a:latin typeface="微软雅黑" panose="020B0503020204020204" pitchFamily="34" charset="-122"/>
                <a:ea typeface="微软雅黑" panose="020B0503020204020204" pitchFamily="34" charset="-122"/>
              </a:rPr>
              <a:t>在执行时会逐行计算</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并为每一行返回一个 结果值。</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5256584"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中常用</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内置聚合函数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2061642"/>
          <a:ext cx="9776052" cy="4232910"/>
        </p:xfrm>
        <a:graphic>
          <a:graphicData uri="http://schemas.openxmlformats.org/drawingml/2006/table">
            <a:tbl>
              <a:tblPr>
                <a:tableStyleId>{5C22544A-7EE6-4342-B048-85BDC9FD1C3A}</a:tableStyleId>
              </a:tblPr>
              <a:tblGrid>
                <a:gridCol w="1781826"/>
                <a:gridCol w="7994226"/>
              </a:tblGrid>
              <a:tr h="538941">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聚合函数</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48387">
                <a:tc>
                  <a:txBody>
                    <a:bodyPr/>
                    <a:lstStyle/>
                    <a:p>
                      <a:pPr algn="ctr">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round</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round(a):</a:t>
                      </a:r>
                      <a:r>
                        <a:rPr lang="zh-CN" altLang="en-US" sz="1800" kern="100" dirty="0">
                          <a:solidFill>
                            <a:srgbClr val="595959"/>
                          </a:solidFill>
                          <a:effectLst/>
                          <a:latin typeface="微软雅黑" panose="020B0503020204020204" pitchFamily="34" charset="-122"/>
                          <a:ea typeface="微软雅黑" panose="020B0503020204020204" pitchFamily="34" charset="-122"/>
                        </a:rPr>
                        <a:t>对数值</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进行四舍五入</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返回整数。 </a:t>
                      </a:r>
                      <a:endParaRPr lang="en-US" altLang="zh-CN" sz="18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round(</a:t>
                      </a:r>
                      <a:r>
                        <a:rPr lang="en-US" sz="1800" kern="100" dirty="0" err="1">
                          <a:solidFill>
                            <a:srgbClr val="595959"/>
                          </a:solidFill>
                          <a:effectLst/>
                          <a:latin typeface="微软雅黑" panose="020B0503020204020204" pitchFamily="34" charset="-122"/>
                          <a:ea typeface="微软雅黑" panose="020B0503020204020204" pitchFamily="34" charset="-122"/>
                        </a:rPr>
                        <a:t>a,d</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对数值</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进行四舍五入</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保留</a:t>
                      </a:r>
                      <a:r>
                        <a:rPr lang="en-US" sz="1800" kern="100" dirty="0">
                          <a:solidFill>
                            <a:srgbClr val="595959"/>
                          </a:solidFill>
                          <a:effectLst/>
                          <a:latin typeface="微软雅黑" panose="020B0503020204020204" pitchFamily="34" charset="-122"/>
                          <a:ea typeface="微软雅黑" panose="020B0503020204020204" pitchFamily="34" charset="-122"/>
                        </a:rPr>
                        <a:t>d(</a:t>
                      </a:r>
                      <a:r>
                        <a:rPr lang="zh-CN" altLang="en-US" sz="1800" kern="100" dirty="0">
                          <a:solidFill>
                            <a:srgbClr val="595959"/>
                          </a:solidFill>
                          <a:effectLst/>
                          <a:latin typeface="微软雅黑" panose="020B0503020204020204" pitchFamily="34" charset="-122"/>
                          <a:ea typeface="微软雅黑" panose="020B0503020204020204" pitchFamily="34" charset="-122"/>
                        </a:rPr>
                        <a:t>整数类型</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位小数</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返回浮点数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20080">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floor()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floor(a):</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返回小于或等于数值</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的最大整数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807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ceil()</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ceil(a):</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返回大于或等于数值</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的最小整数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807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rand()</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rand()</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：返回</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0</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到</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1</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之间的随机浮点数，每次调用都会产生不同的结果</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rand(seed)</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：返回</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0</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到</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1</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之间的随机浮点数，并指定种子</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seed</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。当种子固定时，每次调用的结果相同。</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seed</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为整数类型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10630" y="843513"/>
            <a:ext cx="5256584"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中常用</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内置聚合函数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982638" y="1413570"/>
          <a:ext cx="9776052" cy="5075140"/>
        </p:xfrm>
        <a:graphic>
          <a:graphicData uri="http://schemas.openxmlformats.org/drawingml/2006/table">
            <a:tbl>
              <a:tblPr>
                <a:tableStyleId>{5C22544A-7EE6-4342-B048-85BDC9FD1C3A}</a:tableStyleId>
              </a:tblPr>
              <a:tblGrid>
                <a:gridCol w="1781826"/>
                <a:gridCol w="7994226"/>
              </a:tblGrid>
              <a:tr h="538941">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聚合函数</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85195">
                <a:tc>
                  <a:txBody>
                    <a:bodyPr/>
                    <a:lstStyle/>
                    <a:p>
                      <a:pPr algn="ctr">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abs()</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abs(a)：</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返回数值</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的绝对值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20080">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greatest()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greatest(</a:t>
                      </a:r>
                      <a:r>
                        <a:rPr lang="en-US" sz="1800" kern="100" dirty="0" err="1">
                          <a:solidFill>
                            <a:srgbClr val="595959"/>
                          </a:solidFill>
                          <a:effectLst/>
                          <a:latin typeface="微软雅黑" panose="020B0503020204020204" pitchFamily="34" charset="-122"/>
                          <a:ea typeface="微软雅黑" panose="020B0503020204020204" pitchFamily="34" charset="-122"/>
                        </a:rPr>
                        <a:t>a,a,a</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返回列表中的最大值。若任意一个值为</a:t>
                      </a:r>
                      <a:r>
                        <a:rPr lang="en-US" sz="1800" kern="100" dirty="0">
                          <a:solidFill>
                            <a:srgbClr val="595959"/>
                          </a:solidFill>
                          <a:effectLst/>
                          <a:latin typeface="微软雅黑" panose="020B0503020204020204" pitchFamily="34" charset="-122"/>
                          <a:ea typeface="微软雅黑" panose="020B0503020204020204" pitchFamily="34" charset="-122"/>
                        </a:rPr>
                        <a:t>NULL，</a:t>
                      </a:r>
                      <a:r>
                        <a:rPr lang="zh-CN" altLang="en-US" sz="1800" kern="100" dirty="0">
                          <a:solidFill>
                            <a:srgbClr val="595959"/>
                          </a:solidFill>
                          <a:effectLst/>
                          <a:latin typeface="微软雅黑" panose="020B0503020204020204" pitchFamily="34" charset="-122"/>
                          <a:ea typeface="微软雅黑" panose="020B0503020204020204" pitchFamily="34" charset="-122"/>
                        </a:rPr>
                        <a:t>则返回</a:t>
                      </a:r>
                      <a:r>
                        <a:rPr lang="en-US" sz="1800" kern="100" dirty="0" err="1">
                          <a:solidFill>
                            <a:srgbClr val="595959"/>
                          </a:solidFill>
                          <a:effectLst/>
                          <a:latin typeface="微软雅黑" panose="020B0503020204020204" pitchFamily="34" charset="-122"/>
                          <a:ea typeface="微软雅黑" panose="020B0503020204020204" pitchFamily="34" charset="-122"/>
                        </a:rPr>
                        <a:t>NULL。a</a:t>
                      </a:r>
                      <a:r>
                        <a:rPr lang="zh-CN" altLang="en-US" sz="1800" kern="100" dirty="0">
                          <a:solidFill>
                            <a:srgbClr val="595959"/>
                          </a:solidFill>
                          <a:effectLst/>
                          <a:latin typeface="微软雅黑" panose="020B0503020204020204" pitchFamily="34" charset="-122"/>
                          <a:ea typeface="微软雅黑" panose="020B0503020204020204" pitchFamily="34" charset="-122"/>
                        </a:rPr>
                        <a:t>可以是任意原生数据类型。若值之间的数据类型不兼容，则返回</a:t>
                      </a:r>
                      <a:r>
                        <a:rPr lang="en-US" sz="1800" kern="100" dirty="0">
                          <a:solidFill>
                            <a:srgbClr val="595959"/>
                          </a:solidFill>
                          <a:effectLst/>
                          <a:latin typeface="微软雅黑" panose="020B0503020204020204" pitchFamily="34" charset="-122"/>
                          <a:ea typeface="微软雅黑" panose="020B0503020204020204" pitchFamily="34" charset="-122"/>
                        </a:rPr>
                        <a:t>NULL </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807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least()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least(</a:t>
                      </a:r>
                      <a:r>
                        <a:rPr lang="en-US" altLang="zh-CN" sz="1800" kern="100" dirty="0" err="1">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a,a,a</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：返回列表中的最小值。若任意一个值为</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NULL</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，则返回</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NULL</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807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bin()</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bin(a)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：返回数字</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的二进制格式字符串</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8072">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hex()</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hex(a)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：返回</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的十六进制字符串。若</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为数值类型，则结果为对应数值的十六进制格式字符串；若</a:t>
                      </a:r>
                      <a:r>
                        <a:rPr lang="en-US" altLang="zh-CN"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a</a:t>
                      </a: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为字符串类型，则会将其中每个字符转换为对应的十六进制编码，并将这些编码依次拼接为一个完整的字符串</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180473"/>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中常用内置数学函数</a:t>
            </a:r>
            <a:r>
              <a:rPr lang="zh-CN" altLang="en-US" sz="2000" dirty="0">
                <a:solidFill>
                  <a:srgbClr val="595959"/>
                </a:solidFill>
                <a:latin typeface="微软雅黑" panose="020B0503020204020204" pitchFamily="34" charset="-122"/>
                <a:ea typeface="微软雅黑" panose="020B0503020204020204" pitchFamily="34" charset="-122"/>
              </a:rPr>
              <a:t>表中部分内置数学函数的使用，具体内容如下。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595959"/>
                </a:solidFill>
              </a:rPr>
              <a:t>demo_iot</a:t>
            </a:r>
            <a:r>
              <a:rPr lang="zh-CN" altLang="en-US" sz="2000" dirty="0">
                <a:solidFill>
                  <a:srgbClr val="595959"/>
                </a:solidFill>
              </a:rPr>
              <a:t>的数据，统计每个房间的</a:t>
            </a:r>
            <a:r>
              <a:rPr lang="zh-CN" altLang="en-US" sz="2000" dirty="0">
                <a:solidFill>
                  <a:srgbClr val="1369B2"/>
                </a:solidFill>
              </a:rPr>
              <a:t>平均相对湿度</a:t>
            </a:r>
            <a:r>
              <a:rPr lang="zh-CN" altLang="en-US" sz="2000" dirty="0">
                <a:solidFill>
                  <a:srgbClr val="595959"/>
                </a:solidFill>
              </a:rPr>
              <a:t>，并使用</a:t>
            </a:r>
            <a:r>
              <a:rPr lang="en-US" altLang="zh-CN" sz="2000" dirty="0">
                <a:solidFill>
                  <a:srgbClr val="1369B2"/>
                </a:solidFill>
              </a:rPr>
              <a:t>round()</a:t>
            </a:r>
            <a:r>
              <a:rPr lang="zh-CN" altLang="en-US" sz="2000" dirty="0">
                <a:solidFill>
                  <a:srgbClr val="1369B2"/>
                </a:solidFill>
              </a:rPr>
              <a:t>函数</a:t>
            </a:r>
            <a:r>
              <a:rPr lang="zh-CN" altLang="en-US" sz="2000" dirty="0">
                <a:solidFill>
                  <a:srgbClr val="595959"/>
                </a:solidFill>
              </a:rPr>
              <a:t>对结果进行</a:t>
            </a:r>
            <a:r>
              <a:rPr lang="zh-CN" altLang="en-US" sz="2000" dirty="0">
                <a:solidFill>
                  <a:srgbClr val="1369B2"/>
                </a:solidFill>
              </a:rPr>
              <a:t>四舍五入</a:t>
            </a:r>
            <a:r>
              <a:rPr lang="zh-CN" altLang="en-US" sz="2000" dirty="0">
                <a:solidFill>
                  <a:srgbClr val="595959"/>
                </a:solidFill>
              </a:rPr>
              <a:t>，保留一位小数，具体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14282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58768"/>
            <a:ext cx="764587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loc,round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(avg(humidity),1)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humidity_avg</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chapter6.demo_iot GROUP BY loc;</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1"/>
          <a:stretch>
            <a:fillRect/>
          </a:stretch>
        </p:blipFill>
        <p:spPr>
          <a:xfrm>
            <a:off x="5527643" y="4528350"/>
            <a:ext cx="2879725" cy="21596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595959"/>
                </a:solidFill>
              </a:rPr>
              <a:t>demo_student_scores</a:t>
            </a:r>
            <a:r>
              <a:rPr lang="zh-CN" altLang="en-US" sz="2000" dirty="0">
                <a:solidFill>
                  <a:srgbClr val="595959"/>
                </a:solidFill>
              </a:rPr>
              <a:t>的数据，使用</a:t>
            </a:r>
            <a:r>
              <a:rPr lang="en-US" altLang="zh-CN" sz="2000" dirty="0">
                <a:solidFill>
                  <a:srgbClr val="1369B2"/>
                </a:solidFill>
              </a:rPr>
              <a:t>greatest()</a:t>
            </a:r>
            <a:r>
              <a:rPr lang="zh-CN" altLang="en-US" sz="2000" dirty="0">
                <a:solidFill>
                  <a:srgbClr val="1369B2"/>
                </a:solidFill>
              </a:rPr>
              <a:t>函数</a:t>
            </a:r>
            <a:r>
              <a:rPr lang="zh-CN" altLang="en-US" sz="2000" dirty="0">
                <a:solidFill>
                  <a:srgbClr val="595959"/>
                </a:solidFill>
              </a:rPr>
              <a:t>比较每个学生的</a:t>
            </a:r>
            <a:r>
              <a:rPr lang="zh-CN" altLang="en-US" sz="2000" dirty="0">
                <a:solidFill>
                  <a:srgbClr val="1369B2"/>
                </a:solidFill>
              </a:rPr>
              <a:t>三次测试成绩</a:t>
            </a:r>
            <a:r>
              <a:rPr lang="zh-CN" altLang="en-US" sz="2000" dirty="0">
                <a:solidFill>
                  <a:srgbClr val="595959"/>
                </a:solidFill>
              </a:rPr>
              <a:t>，并</a:t>
            </a:r>
            <a:r>
              <a:rPr lang="zh-CN" altLang="en-US" sz="2000" dirty="0">
                <a:solidFill>
                  <a:srgbClr val="1369B2"/>
                </a:solidFill>
              </a:rPr>
              <a:t>返回最高分</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15878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58768"/>
            <a:ext cx="7645870"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name,s1,s2,s3,greatest(s1,s2,s3)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highest_score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chapter6.demo_student_scores;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数学函数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447134" y="4725938"/>
            <a:ext cx="3456384" cy="197551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集合函数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4"/>
            <a:ext cx="6805930" cy="374497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33650"/>
            <a:ext cx="5927055"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在数据复杂度不断提升的背景下，复杂数据类型在实际业务场景中愈发常见，由此催生了集合函数的应用需求。</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中的集合函数主要针对复杂数据类型</a:t>
            </a:r>
            <a:r>
              <a:rPr lang="en-US" altLang="zh-CN" sz="2000" dirty="0">
                <a:solidFill>
                  <a:srgbClr val="1369B2"/>
                </a:solidFill>
                <a:latin typeface="微软雅黑" panose="020B0503020204020204" pitchFamily="34" charset="-122"/>
                <a:ea typeface="微软雅黑" panose="020B0503020204020204" pitchFamily="34" charset="-122"/>
              </a:rPr>
              <a:t>ARRAY</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MAP</a:t>
            </a:r>
            <a:r>
              <a:rPr lang="zh-CN" altLang="en-US" sz="2000" dirty="0">
                <a:solidFill>
                  <a:srgbClr val="595959"/>
                </a:solidFill>
                <a:latin typeface="微软雅黑" panose="020B0503020204020204" pitchFamily="34" charset="-122"/>
                <a:ea typeface="微软雅黑" panose="020B0503020204020204" pitchFamily="34" charset="-122"/>
              </a:rPr>
              <a:t>，旨在便捷地查询和操作集合内部的元素。这类函数以集合类型的数据为</a:t>
            </a:r>
            <a:r>
              <a:rPr lang="zh-CN" altLang="en-US" sz="2000" dirty="0">
                <a:solidFill>
                  <a:srgbClr val="1369B2"/>
                </a:solidFill>
                <a:latin typeface="微软雅黑" panose="020B0503020204020204" pitchFamily="34" charset="-122"/>
                <a:ea typeface="微软雅黑" panose="020B0503020204020204" pitchFamily="34" charset="-122"/>
              </a:rPr>
              <a:t>输入</a:t>
            </a:r>
            <a:r>
              <a:rPr lang="zh-CN" altLang="en-US" sz="2000" dirty="0">
                <a:solidFill>
                  <a:srgbClr val="595959"/>
                </a:solidFill>
                <a:latin typeface="微软雅黑" panose="020B0503020204020204" pitchFamily="34" charset="-122"/>
                <a:ea typeface="微软雅黑" panose="020B0503020204020204" pitchFamily="34" charset="-122"/>
              </a:rPr>
              <a:t>，返回有关集合的某种统计或变换结果。它们在执行时逐行计算，并为每一行返回相应的结果。</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5256584"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中常用内置集合函数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2277666"/>
          <a:ext cx="9992076" cy="3960439"/>
        </p:xfrm>
        <a:graphic>
          <a:graphicData uri="http://schemas.openxmlformats.org/drawingml/2006/table">
            <a:tbl>
              <a:tblPr>
                <a:tableStyleId>{5C22544A-7EE6-4342-B048-85BDC9FD1C3A}</a:tableStyleId>
              </a:tblPr>
              <a:tblGrid>
                <a:gridCol w="2359228"/>
                <a:gridCol w="7632848"/>
              </a:tblGrid>
              <a:tr h="571985">
                <a:tc>
                  <a:txBody>
                    <a:bodyPr/>
                    <a:lstStyle/>
                    <a:p>
                      <a:pPr algn="ctr">
                        <a:lnSpc>
                          <a:spcPct val="150000"/>
                        </a:lnSpc>
                        <a:spcAft>
                          <a:spcPts val="0"/>
                        </a:spcAft>
                      </a:pPr>
                      <a:r>
                        <a:rPr lang="zh-CN" altLang="en-US" sz="2000" b="1" kern="100" dirty="0">
                          <a:solidFill>
                            <a:srgbClr val="595959"/>
                          </a:solidFill>
                          <a:effectLst/>
                          <a:latin typeface="微软雅黑" panose="020B0503020204020204" pitchFamily="34" charset="-122"/>
                          <a:ea typeface="微软雅黑" panose="020B0503020204020204" pitchFamily="34" charset="-122"/>
                        </a:rPr>
                        <a:t>集合函数</a:t>
                      </a:r>
                      <a:endParaRPr lang="zh-CN" altLang="en-US" sz="20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20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20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1985">
                <a:tc>
                  <a:txBody>
                    <a:bodyPr/>
                    <a:lstStyle/>
                    <a:p>
                      <a:pPr algn="ctr">
                        <a:lnSpc>
                          <a:spcPct val="150000"/>
                        </a:lnSpc>
                        <a:spcAft>
                          <a:spcPts val="0"/>
                        </a:spcAft>
                      </a:pPr>
                      <a:r>
                        <a:rPr lang="en-US" sz="2000" kern="100" dirty="0">
                          <a:solidFill>
                            <a:srgbClr val="595959"/>
                          </a:solidFill>
                          <a:effectLst/>
                          <a:latin typeface="微软雅黑" panose="020B0503020204020204" pitchFamily="34" charset="-122"/>
                          <a:ea typeface="微软雅黑" panose="020B0503020204020204" pitchFamily="34" charset="-122"/>
                        </a:rPr>
                        <a:t>size()</a:t>
                      </a:r>
                      <a:endParaRPr 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size(collection)：</a:t>
                      </a:r>
                      <a:r>
                        <a:rPr lang="zh-CN" altLang="en-US" sz="2000" kern="100">
                          <a:solidFill>
                            <a:srgbClr val="595959"/>
                          </a:solidFill>
                          <a:effectLst/>
                          <a:latin typeface="微软雅黑" panose="020B0503020204020204" pitchFamily="34" charset="-122"/>
                          <a:ea typeface="微软雅黑" panose="020B0503020204020204" pitchFamily="34" charset="-122"/>
                        </a:rPr>
                        <a:t>返回</a:t>
                      </a:r>
                      <a:r>
                        <a:rPr lang="en-US" sz="2000" kern="100">
                          <a:solidFill>
                            <a:srgbClr val="595959"/>
                          </a:solidFill>
                          <a:effectLst/>
                          <a:latin typeface="微软雅黑" panose="020B0503020204020204" pitchFamily="34" charset="-122"/>
                          <a:ea typeface="微软雅黑" panose="020B0503020204020204" pitchFamily="34" charset="-122"/>
                        </a:rPr>
                        <a:t>ARRAY</a:t>
                      </a:r>
                      <a:r>
                        <a:rPr lang="zh-CN" altLang="en-US" sz="2000" kern="100">
                          <a:solidFill>
                            <a:srgbClr val="595959"/>
                          </a:solidFill>
                          <a:effectLst/>
                          <a:latin typeface="微软雅黑" panose="020B0503020204020204" pitchFamily="34" charset="-122"/>
                          <a:ea typeface="微软雅黑" panose="020B0503020204020204" pitchFamily="34" charset="-122"/>
                        </a:rPr>
                        <a:t>或</a:t>
                      </a:r>
                      <a:r>
                        <a:rPr lang="en-US" sz="2000" kern="100">
                          <a:solidFill>
                            <a:srgbClr val="595959"/>
                          </a:solidFill>
                          <a:effectLst/>
                          <a:latin typeface="微软雅黑" panose="020B0503020204020204" pitchFamily="34" charset="-122"/>
                          <a:ea typeface="微软雅黑" panose="020B0503020204020204" pitchFamily="34" charset="-122"/>
                        </a:rPr>
                        <a:t>MAP</a:t>
                      </a:r>
                      <a:r>
                        <a:rPr lang="zh-CN" altLang="en-US" sz="2000" kern="100">
                          <a:solidFill>
                            <a:srgbClr val="595959"/>
                          </a:solidFill>
                          <a:effectLst/>
                          <a:latin typeface="微软雅黑" panose="020B0503020204020204" pitchFamily="34" charset="-122"/>
                          <a:ea typeface="微软雅黑" panose="020B0503020204020204" pitchFamily="34" charset="-122"/>
                        </a:rPr>
                        <a:t>集合中元素的数量</a:t>
                      </a:r>
                      <a:endParaRPr lang="zh-CN" alt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1985">
                <a:tc>
                  <a:txBody>
                    <a:bodyPr/>
                    <a:lstStyle/>
                    <a:p>
                      <a:pPr algn="ctr">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map_keys</a:t>
                      </a:r>
                      <a:r>
                        <a:rPr lang="en-US" sz="2000" kern="100" dirty="0">
                          <a:solidFill>
                            <a:srgbClr val="595959"/>
                          </a:solidFill>
                          <a:effectLst/>
                          <a:latin typeface="微软雅黑" panose="020B0503020204020204" pitchFamily="34" charset="-122"/>
                          <a:ea typeface="微软雅黑" panose="020B0503020204020204" pitchFamily="34" charset="-122"/>
                        </a:rPr>
                        <a:t>()</a:t>
                      </a:r>
                      <a:endParaRPr 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map_keys</a:t>
                      </a:r>
                      <a:r>
                        <a:rPr lang="en-US" sz="2000" kern="100" dirty="0">
                          <a:solidFill>
                            <a:srgbClr val="595959"/>
                          </a:solidFill>
                          <a:effectLst/>
                          <a:latin typeface="微软雅黑" panose="020B0503020204020204" pitchFamily="34" charset="-122"/>
                          <a:ea typeface="微软雅黑" panose="020B0503020204020204" pitchFamily="34" charset="-122"/>
                        </a:rPr>
                        <a:t>(map)：</a:t>
                      </a:r>
                      <a:r>
                        <a:rPr lang="zh-CN" altLang="en-US" sz="2000" kern="100" dirty="0">
                          <a:solidFill>
                            <a:srgbClr val="595959"/>
                          </a:solidFill>
                          <a:effectLst/>
                          <a:latin typeface="微软雅黑" panose="020B0503020204020204" pitchFamily="34" charset="-122"/>
                          <a:ea typeface="微软雅黑" panose="020B0503020204020204" pitchFamily="34" charset="-122"/>
                        </a:rPr>
                        <a:t>返回</a:t>
                      </a:r>
                      <a:r>
                        <a:rPr lang="en-US" sz="2000" kern="100" dirty="0">
                          <a:solidFill>
                            <a:srgbClr val="595959"/>
                          </a:solidFill>
                          <a:effectLst/>
                          <a:latin typeface="微软雅黑" panose="020B0503020204020204" pitchFamily="34" charset="-122"/>
                          <a:ea typeface="微软雅黑" panose="020B0503020204020204" pitchFamily="34" charset="-122"/>
                        </a:rPr>
                        <a:t>MAP</a:t>
                      </a:r>
                      <a:r>
                        <a:rPr lang="zh-CN" altLang="en-US" sz="2000" kern="100" dirty="0">
                          <a:solidFill>
                            <a:srgbClr val="595959"/>
                          </a:solidFill>
                          <a:effectLst/>
                          <a:latin typeface="微软雅黑" panose="020B0503020204020204" pitchFamily="34" charset="-122"/>
                          <a:ea typeface="微软雅黑" panose="020B0503020204020204" pitchFamily="34" charset="-122"/>
                        </a:rPr>
                        <a:t>集合中所有键组成的数组</a:t>
                      </a:r>
                      <a:endParaRPr lang="zh-CN" alt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1985">
                <a:tc>
                  <a:txBody>
                    <a:bodyPr/>
                    <a:lstStyle/>
                    <a:p>
                      <a:pPr algn="ctr">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map_values()</a:t>
                      </a:r>
                      <a:endParaRPr 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map_values</a:t>
                      </a:r>
                      <a:r>
                        <a:rPr lang="en-US" sz="2000" kern="100" dirty="0">
                          <a:solidFill>
                            <a:srgbClr val="595959"/>
                          </a:solidFill>
                          <a:effectLst/>
                          <a:latin typeface="微软雅黑" panose="020B0503020204020204" pitchFamily="34" charset="-122"/>
                          <a:ea typeface="微软雅黑" panose="020B0503020204020204" pitchFamily="34" charset="-122"/>
                        </a:rPr>
                        <a:t>(map)：</a:t>
                      </a:r>
                      <a:r>
                        <a:rPr lang="zh-CN" altLang="en-US" sz="2000" kern="100" dirty="0">
                          <a:solidFill>
                            <a:srgbClr val="595959"/>
                          </a:solidFill>
                          <a:effectLst/>
                          <a:latin typeface="微软雅黑" panose="020B0503020204020204" pitchFamily="34" charset="-122"/>
                          <a:ea typeface="微软雅黑" panose="020B0503020204020204" pitchFamily="34" charset="-122"/>
                        </a:rPr>
                        <a:t>返回</a:t>
                      </a:r>
                      <a:r>
                        <a:rPr lang="en-US" sz="2000" kern="100" dirty="0">
                          <a:solidFill>
                            <a:srgbClr val="595959"/>
                          </a:solidFill>
                          <a:effectLst/>
                          <a:latin typeface="微软雅黑" panose="020B0503020204020204" pitchFamily="34" charset="-122"/>
                          <a:ea typeface="微软雅黑" panose="020B0503020204020204" pitchFamily="34" charset="-122"/>
                        </a:rPr>
                        <a:t>MAP</a:t>
                      </a:r>
                      <a:r>
                        <a:rPr lang="zh-CN" altLang="en-US" sz="2000" kern="100" dirty="0">
                          <a:solidFill>
                            <a:srgbClr val="595959"/>
                          </a:solidFill>
                          <a:effectLst/>
                          <a:latin typeface="微软雅黑" panose="020B0503020204020204" pitchFamily="34" charset="-122"/>
                          <a:ea typeface="微软雅黑" panose="020B0503020204020204" pitchFamily="34" charset="-122"/>
                        </a:rPr>
                        <a:t>集合中所有值组成的数组</a:t>
                      </a:r>
                      <a:endParaRPr lang="zh-CN" alt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00514">
                <a:tc>
                  <a:txBody>
                    <a:bodyPr/>
                    <a:lstStyle/>
                    <a:p>
                      <a:pPr algn="ctr">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array_contains()</a:t>
                      </a:r>
                      <a:endParaRPr 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array_contains</a:t>
                      </a:r>
                      <a:r>
                        <a:rPr lang="en-US" sz="2000" kern="100" dirty="0">
                          <a:solidFill>
                            <a:srgbClr val="595959"/>
                          </a:solidFill>
                          <a:effectLst/>
                          <a:latin typeface="微软雅黑" panose="020B0503020204020204" pitchFamily="34" charset="-122"/>
                          <a:ea typeface="微软雅黑" panose="020B0503020204020204" pitchFamily="34" charset="-122"/>
                        </a:rPr>
                        <a:t>(</a:t>
                      </a:r>
                      <a:r>
                        <a:rPr lang="en-US" sz="2000" kern="100" dirty="0" err="1">
                          <a:solidFill>
                            <a:srgbClr val="595959"/>
                          </a:solidFill>
                          <a:effectLst/>
                          <a:latin typeface="微软雅黑" panose="020B0503020204020204" pitchFamily="34" charset="-122"/>
                          <a:ea typeface="微软雅黑" panose="020B0503020204020204" pitchFamily="34" charset="-122"/>
                        </a:rPr>
                        <a:t>array,value</a:t>
                      </a:r>
                      <a:r>
                        <a:rPr lang="en-US" sz="2000" kern="100" dirty="0">
                          <a:solidFill>
                            <a:srgbClr val="595959"/>
                          </a:solidFill>
                          <a:effectLst/>
                          <a:latin typeface="微软雅黑" panose="020B0503020204020204" pitchFamily="34" charset="-122"/>
                          <a:ea typeface="微软雅黑" panose="020B0503020204020204" pitchFamily="34" charset="-122"/>
                        </a:rPr>
                        <a:t>)：</a:t>
                      </a:r>
                      <a:r>
                        <a:rPr lang="zh-CN" altLang="en-US" sz="2000" kern="100" dirty="0">
                          <a:solidFill>
                            <a:srgbClr val="595959"/>
                          </a:solidFill>
                          <a:effectLst/>
                          <a:latin typeface="微软雅黑" panose="020B0503020204020204" pitchFamily="34" charset="-122"/>
                          <a:ea typeface="微软雅黑" panose="020B0503020204020204" pitchFamily="34" charset="-122"/>
                        </a:rPr>
                        <a:t>判断</a:t>
                      </a:r>
                      <a:r>
                        <a:rPr lang="en-US" sz="2000" kern="100" dirty="0">
                          <a:solidFill>
                            <a:srgbClr val="595959"/>
                          </a:solidFill>
                          <a:effectLst/>
                          <a:latin typeface="微软雅黑" panose="020B0503020204020204" pitchFamily="34" charset="-122"/>
                          <a:ea typeface="微软雅黑" panose="020B0503020204020204" pitchFamily="34" charset="-122"/>
                        </a:rPr>
                        <a:t>ARRAY</a:t>
                      </a:r>
                      <a:r>
                        <a:rPr lang="zh-CN" altLang="en-US" sz="2000" kern="100" dirty="0">
                          <a:solidFill>
                            <a:srgbClr val="595959"/>
                          </a:solidFill>
                          <a:effectLst/>
                          <a:latin typeface="微软雅黑" panose="020B0503020204020204" pitchFamily="34" charset="-122"/>
                          <a:ea typeface="微软雅黑" panose="020B0503020204020204" pitchFamily="34" charset="-122"/>
                        </a:rPr>
                        <a:t>集合中是否包含给定的值</a:t>
                      </a:r>
                      <a:r>
                        <a:rPr lang="en-US" sz="2000" kern="100" dirty="0">
                          <a:solidFill>
                            <a:srgbClr val="595959"/>
                          </a:solidFill>
                          <a:effectLst/>
                          <a:latin typeface="微软雅黑" panose="020B0503020204020204" pitchFamily="34" charset="-122"/>
                          <a:ea typeface="微软雅黑" panose="020B0503020204020204" pitchFamily="34" charset="-122"/>
                        </a:rPr>
                        <a:t>value。</a:t>
                      </a:r>
                      <a:r>
                        <a:rPr lang="zh-CN" altLang="en-US" sz="2000" kern="100" dirty="0">
                          <a:solidFill>
                            <a:srgbClr val="595959"/>
                          </a:solidFill>
                          <a:effectLst/>
                          <a:latin typeface="微软雅黑" panose="020B0503020204020204" pitchFamily="34" charset="-122"/>
                          <a:ea typeface="微软雅黑" panose="020B0503020204020204" pitchFamily="34" charset="-122"/>
                        </a:rPr>
                        <a:t>若包含，则返回</a:t>
                      </a:r>
                      <a:r>
                        <a:rPr lang="en-US" sz="2000" kern="100" dirty="0">
                          <a:solidFill>
                            <a:srgbClr val="595959"/>
                          </a:solidFill>
                          <a:effectLst/>
                          <a:latin typeface="微软雅黑" panose="020B0503020204020204" pitchFamily="34" charset="-122"/>
                          <a:ea typeface="微软雅黑" panose="020B0503020204020204" pitchFamily="34" charset="-122"/>
                        </a:rPr>
                        <a:t>TRUE；</a:t>
                      </a:r>
                      <a:r>
                        <a:rPr lang="zh-CN" altLang="en-US" sz="2000" kern="100" dirty="0">
                          <a:solidFill>
                            <a:srgbClr val="595959"/>
                          </a:solidFill>
                          <a:effectLst/>
                          <a:latin typeface="微软雅黑" panose="020B0503020204020204" pitchFamily="34" charset="-122"/>
                          <a:ea typeface="微软雅黑" panose="020B0503020204020204" pitchFamily="34" charset="-122"/>
                        </a:rPr>
                        <a:t>否则返回</a:t>
                      </a:r>
                      <a:r>
                        <a:rPr lang="en-US" sz="2000" kern="100" dirty="0">
                          <a:solidFill>
                            <a:srgbClr val="595959"/>
                          </a:solidFill>
                          <a:effectLst/>
                          <a:latin typeface="微软雅黑" panose="020B0503020204020204" pitchFamily="34" charset="-122"/>
                          <a:ea typeface="微软雅黑" panose="020B0503020204020204" pitchFamily="34" charset="-122"/>
                        </a:rPr>
                        <a:t>FALSE</a:t>
                      </a:r>
                      <a:endParaRPr 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1985">
                <a:tc>
                  <a:txBody>
                    <a:bodyPr/>
                    <a:lstStyle/>
                    <a:p>
                      <a:pPr algn="ctr">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sort_array</a:t>
                      </a:r>
                      <a:r>
                        <a:rPr lang="en-US" sz="2000" kern="100" dirty="0">
                          <a:solidFill>
                            <a:srgbClr val="595959"/>
                          </a:solidFill>
                          <a:effectLst/>
                          <a:latin typeface="微软雅黑" panose="020B0503020204020204" pitchFamily="34" charset="-122"/>
                          <a:ea typeface="微软雅黑" panose="020B0503020204020204" pitchFamily="34" charset="-122"/>
                        </a:rPr>
                        <a:t>()</a:t>
                      </a:r>
                      <a:endParaRPr 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dirty="0" err="1">
                          <a:solidFill>
                            <a:srgbClr val="595959"/>
                          </a:solidFill>
                          <a:effectLst/>
                          <a:latin typeface="微软雅黑" panose="020B0503020204020204" pitchFamily="34" charset="-122"/>
                          <a:ea typeface="微软雅黑" panose="020B0503020204020204" pitchFamily="34" charset="-122"/>
                        </a:rPr>
                        <a:t>sort_array</a:t>
                      </a:r>
                      <a:r>
                        <a:rPr lang="en-US" sz="2000" kern="100" dirty="0">
                          <a:solidFill>
                            <a:srgbClr val="595959"/>
                          </a:solidFill>
                          <a:effectLst/>
                          <a:latin typeface="微软雅黑" panose="020B0503020204020204" pitchFamily="34" charset="-122"/>
                          <a:ea typeface="微软雅黑" panose="020B0503020204020204" pitchFamily="34" charset="-122"/>
                        </a:rPr>
                        <a:t>(array)：</a:t>
                      </a:r>
                      <a:r>
                        <a:rPr lang="zh-CN" altLang="en-US" sz="2000" kern="100" dirty="0">
                          <a:solidFill>
                            <a:srgbClr val="595959"/>
                          </a:solidFill>
                          <a:effectLst/>
                          <a:latin typeface="微软雅黑" panose="020B0503020204020204" pitchFamily="34" charset="-122"/>
                          <a:ea typeface="微软雅黑" panose="020B0503020204020204" pitchFamily="34" charset="-122"/>
                        </a:rPr>
                        <a:t>返回</a:t>
                      </a:r>
                      <a:r>
                        <a:rPr lang="en-US" sz="2000" kern="100" dirty="0">
                          <a:solidFill>
                            <a:srgbClr val="595959"/>
                          </a:solidFill>
                          <a:effectLst/>
                          <a:latin typeface="微软雅黑" panose="020B0503020204020204" pitchFamily="34" charset="-122"/>
                          <a:ea typeface="微软雅黑" panose="020B0503020204020204" pitchFamily="34" charset="-122"/>
                        </a:rPr>
                        <a:t>ARRAY</a:t>
                      </a:r>
                      <a:r>
                        <a:rPr lang="zh-CN" altLang="en-US" sz="2000" kern="100" dirty="0">
                          <a:solidFill>
                            <a:srgbClr val="595959"/>
                          </a:solidFill>
                          <a:effectLst/>
                          <a:latin typeface="微软雅黑" panose="020B0503020204020204" pitchFamily="34" charset="-122"/>
                          <a:ea typeface="微软雅黑" panose="020B0503020204020204" pitchFamily="34" charset="-122"/>
                        </a:rPr>
                        <a:t>集合中元素按升序排序的结果</a:t>
                      </a:r>
                      <a:endParaRPr lang="zh-CN" alt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1198662" y="1629594"/>
          <a:ext cx="9505056" cy="4633368"/>
        </p:xfrm>
        <a:graphic>
          <a:graphicData uri="http://schemas.openxmlformats.org/drawingml/2006/table">
            <a:tbl>
              <a:tblPr>
                <a:tableStyleId>{5C22544A-7EE6-4342-B048-85BDC9FD1C3A}</a:tableStyleId>
              </a:tblPr>
              <a:tblGrid>
                <a:gridCol w="1889017"/>
                <a:gridCol w="7616039"/>
              </a:tblGrid>
              <a:tr h="640753">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集合函数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0753">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array_min</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array_min</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返回</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集合中的最小值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0753">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array_max</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array_max</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返回</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集合中的最大值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4075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array_distinct()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array_distinct</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返回</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集合中元素去重后的结果</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3517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array_join()</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array_join</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array,delimiter,replaceNull</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将</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集合中的元素根据分隔符</a:t>
                      </a:r>
                      <a:r>
                        <a:rPr lang="en-US" sz="1800" kern="100" dirty="0">
                          <a:solidFill>
                            <a:srgbClr val="595959"/>
                          </a:solidFill>
                          <a:effectLst/>
                          <a:latin typeface="微软雅黑" panose="020B0503020204020204" pitchFamily="34" charset="-122"/>
                          <a:ea typeface="微软雅黑" panose="020B0503020204020204" pitchFamily="34" charset="-122"/>
                        </a:rPr>
                        <a:t>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拼接成字符串，并将</a:t>
                      </a:r>
                      <a:r>
                        <a:rPr lang="en-US" sz="1800" kern="100" dirty="0">
                          <a:solidFill>
                            <a:srgbClr val="595959"/>
                          </a:solidFill>
                          <a:effectLst/>
                          <a:latin typeface="微软雅黑" panose="020B0503020204020204" pitchFamily="34" charset="-122"/>
                          <a:ea typeface="微软雅黑" panose="020B0503020204020204" pitchFamily="34" charset="-122"/>
                        </a:rPr>
                        <a:t>NULL</a:t>
                      </a:r>
                      <a:r>
                        <a:rPr lang="zh-CN" altLang="en-US" sz="1800" kern="100" dirty="0">
                          <a:solidFill>
                            <a:srgbClr val="595959"/>
                          </a:solidFill>
                          <a:effectLst/>
                          <a:latin typeface="微软雅黑" panose="020B0503020204020204" pitchFamily="34" charset="-122"/>
                          <a:ea typeface="微软雅黑" panose="020B0503020204020204" pitchFamily="34" charset="-122"/>
                        </a:rPr>
                        <a:t>元素替换为</a:t>
                      </a:r>
                      <a:r>
                        <a:rPr lang="en-US" sz="1800" kern="100" dirty="0" err="1">
                          <a:solidFill>
                            <a:srgbClr val="595959"/>
                          </a:solidFill>
                          <a:effectLst/>
                          <a:latin typeface="微软雅黑" panose="020B0503020204020204" pitchFamily="34" charset="-122"/>
                          <a:ea typeface="微软雅黑" panose="020B0503020204020204" pitchFamily="34" charset="-122"/>
                        </a:rPr>
                        <a:t>replaceNull</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3517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array_except()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array_except</a:t>
                      </a:r>
                      <a:r>
                        <a:rPr lang="en-US" sz="1800" kern="100" dirty="0">
                          <a:solidFill>
                            <a:srgbClr val="595959"/>
                          </a:solidFill>
                          <a:effectLst/>
                          <a:latin typeface="微软雅黑" panose="020B0503020204020204" pitchFamily="34" charset="-122"/>
                          <a:ea typeface="微软雅黑" panose="020B0503020204020204" pitchFamily="34" charset="-122"/>
                        </a:rPr>
                        <a:t>(array1,array2)：</a:t>
                      </a:r>
                      <a:r>
                        <a:rPr lang="zh-CN" altLang="en-US" sz="1800" kern="100" dirty="0">
                          <a:solidFill>
                            <a:srgbClr val="595959"/>
                          </a:solidFill>
                          <a:effectLst/>
                          <a:latin typeface="微软雅黑" panose="020B0503020204020204" pitchFamily="34" charset="-122"/>
                          <a:ea typeface="微软雅黑" panose="020B0503020204020204" pitchFamily="34" charset="-122"/>
                        </a:rPr>
                        <a:t>返回</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集合中有但另一个</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集合中没有的元素</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143690" y="1845618"/>
          <a:ext cx="9344004" cy="4166988"/>
        </p:xfrm>
        <a:graphic>
          <a:graphicData uri="http://schemas.openxmlformats.org/drawingml/2006/table">
            <a:tbl>
              <a:tblPr>
                <a:tableStyleId>{5C22544A-7EE6-4342-B048-85BDC9FD1C3A}</a:tableStyleId>
              </a:tblPr>
              <a:tblGrid>
                <a:gridCol w="2297706"/>
                <a:gridCol w="7046298"/>
              </a:tblGrid>
              <a:tr h="803377">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集合函数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98745">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array_intersect</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array_intersect</a:t>
                      </a:r>
                      <a:r>
                        <a:rPr lang="en-US" sz="1800" kern="100" dirty="0">
                          <a:solidFill>
                            <a:srgbClr val="595959"/>
                          </a:solidFill>
                          <a:effectLst/>
                          <a:latin typeface="微软雅黑" panose="020B0503020204020204" pitchFamily="34" charset="-122"/>
                          <a:ea typeface="微软雅黑" panose="020B0503020204020204" pitchFamily="34" charset="-122"/>
                        </a:rPr>
                        <a:t>(array1,array2)：</a:t>
                      </a:r>
                      <a:r>
                        <a:rPr lang="zh-CN" altLang="en-US" sz="1800" kern="100" dirty="0">
                          <a:solidFill>
                            <a:srgbClr val="595959"/>
                          </a:solidFill>
                          <a:effectLst/>
                          <a:latin typeface="微软雅黑" panose="020B0503020204020204" pitchFamily="34" charset="-122"/>
                          <a:ea typeface="微软雅黑" panose="020B0503020204020204" pitchFamily="34" charset="-122"/>
                        </a:rPr>
                        <a:t>返回两个</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集合的交集，并去除重复元素</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6121">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array_union()</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array_union</a:t>
                      </a:r>
                      <a:r>
                        <a:rPr lang="en-US" sz="1800" kern="100" dirty="0">
                          <a:solidFill>
                            <a:srgbClr val="595959"/>
                          </a:solidFill>
                          <a:effectLst/>
                          <a:latin typeface="微软雅黑" panose="020B0503020204020204" pitchFamily="34" charset="-122"/>
                          <a:ea typeface="微软雅黑" panose="020B0503020204020204" pitchFamily="34" charset="-122"/>
                        </a:rPr>
                        <a:t>(array1,array2)：</a:t>
                      </a:r>
                      <a:r>
                        <a:rPr lang="zh-CN" altLang="en-US" sz="1800" kern="100" dirty="0">
                          <a:solidFill>
                            <a:srgbClr val="595959"/>
                          </a:solidFill>
                          <a:effectLst/>
                          <a:latin typeface="微软雅黑" panose="020B0503020204020204" pitchFamily="34" charset="-122"/>
                          <a:ea typeface="微软雅黑" panose="020B0503020204020204" pitchFamily="34" charset="-122"/>
                        </a:rPr>
                        <a:t>返回两个</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集合的并集，并去除重复元素</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9874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array_remove()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array_remove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array,element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集合中所有不等于</a:t>
                      </a:r>
                      <a:r>
                        <a:rPr lang="en-US" sz="1800" kern="100" dirty="0">
                          <a:solidFill>
                            <a:srgbClr val="595959"/>
                          </a:solidFill>
                          <a:effectLst/>
                          <a:latin typeface="微软雅黑" panose="020B0503020204020204" pitchFamily="34" charset="-122"/>
                          <a:ea typeface="微软雅黑" panose="020B0503020204020204" pitchFamily="34" charset="-122"/>
                        </a:rPr>
                        <a:t>element</a:t>
                      </a:r>
                      <a:r>
                        <a:rPr lang="zh-CN" altLang="en-US" sz="1800" kern="100" dirty="0">
                          <a:solidFill>
                            <a:srgbClr val="595959"/>
                          </a:solidFill>
                          <a:effectLst/>
                          <a:latin typeface="微软雅黑" panose="020B0503020204020204" pitchFamily="34" charset="-122"/>
                          <a:ea typeface="微软雅黑" panose="020B0503020204020204" pitchFamily="34" charset="-122"/>
                        </a:rPr>
                        <a:t>的元素</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180473"/>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中常用内置集合函数</a:t>
            </a:r>
            <a:r>
              <a:rPr lang="zh-CN" altLang="en-US" sz="2000" dirty="0">
                <a:solidFill>
                  <a:srgbClr val="595959"/>
                </a:solidFill>
                <a:latin typeface="微软雅黑" panose="020B0503020204020204" pitchFamily="34" charset="-122"/>
                <a:ea typeface="微软雅黑" panose="020B0503020204020204" pitchFamily="34" charset="-122"/>
              </a:rPr>
              <a:t>表中部分内置集合函数的使用，具体内容如下。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demo_shop_orders</a:t>
            </a:r>
            <a:r>
              <a:rPr lang="zh-CN" altLang="en-US" sz="2000" dirty="0">
                <a:solidFill>
                  <a:srgbClr val="595959"/>
                </a:solidFill>
              </a:rPr>
              <a:t>的数据，使用</a:t>
            </a:r>
            <a:r>
              <a:rPr lang="en-US" altLang="zh-CN" sz="2000" dirty="0">
                <a:solidFill>
                  <a:srgbClr val="1369B2"/>
                </a:solidFill>
              </a:rPr>
              <a:t>size()</a:t>
            </a:r>
            <a:r>
              <a:rPr lang="zh-CN" altLang="en-US" sz="2000" dirty="0">
                <a:solidFill>
                  <a:srgbClr val="595959"/>
                </a:solidFill>
              </a:rPr>
              <a:t>和</a:t>
            </a:r>
            <a:r>
              <a:rPr lang="en-US" altLang="zh-CN" sz="2000" dirty="0" err="1">
                <a:solidFill>
                  <a:srgbClr val="1369B2"/>
                </a:solidFill>
              </a:rPr>
              <a:t>array_distinct</a:t>
            </a:r>
            <a:r>
              <a:rPr lang="en-US" altLang="zh-CN" sz="2000" dirty="0">
                <a:solidFill>
                  <a:srgbClr val="1369B2"/>
                </a:solidFill>
              </a:rPr>
              <a:t>()</a:t>
            </a:r>
            <a:r>
              <a:rPr lang="zh-CN" altLang="en-US" sz="2000" dirty="0">
                <a:solidFill>
                  <a:srgbClr val="595959"/>
                </a:solidFill>
              </a:rPr>
              <a:t>函数分别统计每个订单的商品总件数以及去重后的商品件数，具体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25554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58768"/>
            <a:ext cx="7645870"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size(items)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item_cnt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size(</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array_distinct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(items))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unique_item_cnt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142878" y="2351845"/>
            <a:ext cx="5976664" cy="427789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demo_shop_orders</a:t>
            </a:r>
            <a:r>
              <a:rPr lang="zh-CN" altLang="en-US" sz="2000" dirty="0">
                <a:solidFill>
                  <a:srgbClr val="595959"/>
                </a:solidFill>
              </a:rPr>
              <a:t>的数据，使用</a:t>
            </a:r>
            <a:r>
              <a:rPr lang="en-US" altLang="zh-CN" sz="2000" dirty="0" err="1">
                <a:solidFill>
                  <a:srgbClr val="1369B2"/>
                </a:solidFill>
              </a:rPr>
              <a:t>array_contains</a:t>
            </a:r>
            <a:r>
              <a:rPr lang="en-US" altLang="zh-CN" sz="2000" dirty="0">
                <a:solidFill>
                  <a:srgbClr val="1369B2"/>
                </a:solidFill>
              </a:rPr>
              <a:t>()</a:t>
            </a:r>
            <a:r>
              <a:rPr lang="zh-CN" altLang="en-US" sz="2000" dirty="0">
                <a:solidFill>
                  <a:srgbClr val="595959"/>
                </a:solidFill>
              </a:rPr>
              <a:t>函数判断哪些订单包含商品空气炸锅，具体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18758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13770"/>
            <a:ext cx="764587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order_id,array_contains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(items,'</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空气炸锅</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contain_air_fryer</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15481" y="2556986"/>
            <a:ext cx="6264101" cy="379713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a:t>
            </a:r>
            <a:r>
              <a:rPr lang="en-US" altLang="zh-CN" sz="2000" dirty="0">
                <a:solidFill>
                  <a:srgbClr val="595959"/>
                </a:solidFill>
              </a:rPr>
              <a:t>3</a:t>
            </a:r>
            <a:r>
              <a:rPr lang="zh-CN" altLang="en-US" sz="2000" dirty="0">
                <a:solidFill>
                  <a:srgbClr val="595959"/>
                </a:solidFill>
              </a:rPr>
              <a:t>） 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595959"/>
                </a:solidFill>
              </a:rPr>
              <a:t>demo_shop_orders</a:t>
            </a:r>
            <a:r>
              <a:rPr lang="zh-CN" altLang="en-US" sz="2000" dirty="0">
                <a:solidFill>
                  <a:srgbClr val="595959"/>
                </a:solidFill>
              </a:rPr>
              <a:t>的数据，使用</a:t>
            </a:r>
            <a:r>
              <a:rPr lang="en-US" altLang="zh-CN" sz="2000" dirty="0" err="1">
                <a:solidFill>
                  <a:srgbClr val="1369B2"/>
                </a:solidFill>
              </a:rPr>
              <a:t>map_keys</a:t>
            </a:r>
            <a:r>
              <a:rPr lang="en-US" altLang="zh-CN" sz="2000" dirty="0">
                <a:solidFill>
                  <a:srgbClr val="1369B2"/>
                </a:solidFill>
              </a:rPr>
              <a:t>()</a:t>
            </a:r>
            <a:r>
              <a:rPr lang="zh-CN" altLang="en-US" sz="2000" dirty="0">
                <a:solidFill>
                  <a:srgbClr val="595959"/>
                </a:solidFill>
              </a:rPr>
              <a:t>和</a:t>
            </a:r>
            <a:r>
              <a:rPr lang="en-US" altLang="zh-CN" sz="2000" dirty="0" err="1">
                <a:solidFill>
                  <a:srgbClr val="1369B2"/>
                </a:solidFill>
              </a:rPr>
              <a:t>map_values</a:t>
            </a:r>
            <a:r>
              <a:rPr lang="en-US" altLang="zh-CN" sz="2000" dirty="0">
                <a:solidFill>
                  <a:srgbClr val="1369B2"/>
                </a:solidFill>
              </a:rPr>
              <a:t>()</a:t>
            </a:r>
            <a:r>
              <a:rPr lang="zh-CN" altLang="en-US" sz="2000" dirty="0">
                <a:solidFill>
                  <a:srgbClr val="595959"/>
                </a:solidFill>
              </a:rPr>
              <a:t>函数获取每个订单的费用构成明细，具体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18758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13770"/>
            <a:ext cx="7645870"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order_id,map_keys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(fees)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fee_items,map_values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(fees)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fee_amounts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14886" y="2351844"/>
            <a:ext cx="7176476" cy="388626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查询数据库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demo_shop_orders</a:t>
            </a:r>
            <a:r>
              <a:rPr lang="zh-CN" altLang="en-US" sz="2000" dirty="0">
                <a:solidFill>
                  <a:srgbClr val="595959"/>
                </a:solidFill>
              </a:rPr>
              <a:t>的数据，使用</a:t>
            </a:r>
            <a:r>
              <a:rPr lang="en-US" altLang="zh-CN" sz="2000" dirty="0" err="1">
                <a:solidFill>
                  <a:srgbClr val="1369B2"/>
                </a:solidFill>
              </a:rPr>
              <a:t>array_intersect</a:t>
            </a:r>
            <a:r>
              <a:rPr lang="en-US" altLang="zh-CN" sz="2000" dirty="0">
                <a:solidFill>
                  <a:srgbClr val="1369B2"/>
                </a:solidFill>
              </a:rPr>
              <a:t>()</a:t>
            </a:r>
            <a:r>
              <a:rPr lang="zh-CN" altLang="en-US" sz="2000" dirty="0">
                <a:solidFill>
                  <a:srgbClr val="595959"/>
                </a:solidFill>
              </a:rPr>
              <a:t>函数检查下单时推荐给用户的品类中有哪些被用户实际购买，具体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22" name="矩形 21"/>
          <p:cNvSpPr/>
          <p:nvPr/>
        </p:nvSpPr>
        <p:spPr>
          <a:xfrm>
            <a:off x="3094929" y="2994095"/>
            <a:ext cx="8328869" cy="23799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489897" y="3213770"/>
            <a:ext cx="7645870"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array_intersect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(categories,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rec_categories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interest_space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1357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4930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10022"/>
            <a:ext cx="793728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集合函数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14886" y="2351845"/>
            <a:ext cx="4608512" cy="434429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类型转换函数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421120"/>
            <a:ext cx="6805930" cy="259285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697304"/>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在数据处理流程中，数据类型的</a:t>
            </a:r>
            <a:r>
              <a:rPr lang="zh-CN" altLang="en-US" sz="2000" dirty="0">
                <a:solidFill>
                  <a:srgbClr val="1369B2"/>
                </a:solidFill>
                <a:latin typeface="微软雅黑" panose="020B0503020204020204" pitchFamily="34" charset="-122"/>
                <a:ea typeface="微软雅黑" panose="020B0503020204020204" pitchFamily="34" charset="-122"/>
              </a:rPr>
              <a:t>一致性</a:t>
            </a:r>
            <a:r>
              <a:rPr lang="zh-CN" altLang="en-US" sz="2000" dirty="0">
                <a:solidFill>
                  <a:srgbClr val="595959"/>
                </a:solidFill>
                <a:latin typeface="微软雅黑" panose="020B0503020204020204" pitchFamily="34" charset="-122"/>
                <a:ea typeface="微软雅黑" panose="020B0503020204020204" pitchFamily="34" charset="-122"/>
              </a:rPr>
              <a:t>是确保分析结果</a:t>
            </a:r>
            <a:r>
              <a:rPr lang="zh-CN" altLang="en-US" sz="2000" dirty="0">
                <a:solidFill>
                  <a:srgbClr val="1369B2"/>
                </a:solidFill>
                <a:latin typeface="微软雅黑" panose="020B0503020204020204" pitchFamily="34" charset="-122"/>
                <a:ea typeface="微软雅黑" panose="020B0503020204020204" pitchFamily="34" charset="-122"/>
              </a:rPr>
              <a:t>准确性</a:t>
            </a:r>
            <a:r>
              <a:rPr lang="zh-CN" altLang="en-US" sz="2000" dirty="0">
                <a:solidFill>
                  <a:srgbClr val="595959"/>
                </a:solidFill>
                <a:latin typeface="微软雅黑" panose="020B0503020204020204" pitchFamily="34" charset="-122"/>
                <a:ea typeface="微软雅黑" panose="020B0503020204020204" pitchFamily="34" charset="-122"/>
              </a:rPr>
              <a:t>的前提。然而，不同数据源对同类数据的类型定义往往存在差异。为解决类型不兼容的问题，类型转换函数成为</a:t>
            </a:r>
            <a:r>
              <a:rPr lang="zh-CN" altLang="en-US" sz="2000" dirty="0">
                <a:solidFill>
                  <a:srgbClr val="1369B2"/>
                </a:solidFill>
                <a:latin typeface="微软雅黑" panose="020B0503020204020204" pitchFamily="34" charset="-122"/>
                <a:ea typeface="微软雅黑" panose="020B0503020204020204" pitchFamily="34" charset="-122"/>
              </a:rPr>
              <a:t>不可或缺</a:t>
            </a:r>
            <a:r>
              <a:rPr lang="zh-CN" altLang="en-US" sz="2000" dirty="0">
                <a:solidFill>
                  <a:srgbClr val="595959"/>
                </a:solidFill>
                <a:latin typeface="微软雅黑" panose="020B0503020204020204" pitchFamily="34" charset="-122"/>
                <a:ea typeface="微软雅黑" panose="020B0503020204020204" pitchFamily="34" charset="-122"/>
              </a:rPr>
              <a:t>的函数。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0" y="2061641"/>
            <a:ext cx="6336704" cy="309634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205658"/>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类型转换函数</a:t>
            </a:r>
            <a:r>
              <a:rPr lang="zh-CN" altLang="en-US" sz="2000" dirty="0">
                <a:solidFill>
                  <a:srgbClr val="595959"/>
                </a:solidFill>
                <a:latin typeface="微软雅黑" panose="020B0503020204020204" pitchFamily="34" charset="-122"/>
                <a:ea typeface="微软雅黑" panose="020B0503020204020204" pitchFamily="34" charset="-122"/>
              </a:rPr>
              <a:t>的作用是将数据从一种</a:t>
            </a:r>
            <a:r>
              <a:rPr lang="zh-CN" altLang="en-US" sz="2000" dirty="0">
                <a:solidFill>
                  <a:srgbClr val="1369B2"/>
                </a:solidFill>
                <a:latin typeface="微软雅黑" panose="020B0503020204020204" pitchFamily="34" charset="-122"/>
                <a:ea typeface="微软雅黑" panose="020B0503020204020204" pitchFamily="34" charset="-122"/>
              </a:rPr>
              <a:t>类型转换</a:t>
            </a:r>
            <a:r>
              <a:rPr lang="zh-CN" altLang="en-US" sz="2000" dirty="0">
                <a:solidFill>
                  <a:srgbClr val="595959"/>
                </a:solidFill>
                <a:latin typeface="微软雅黑" panose="020B0503020204020204" pitchFamily="34" charset="-122"/>
                <a:ea typeface="微软雅黑" panose="020B0503020204020204" pitchFamily="34" charset="-122"/>
              </a:rPr>
              <a:t>为另一种类型，从而消除类型不匹配带来的障碍，使不同类型的数据能够在同一计算环境下协同运算。无论是</a:t>
            </a:r>
            <a:r>
              <a:rPr lang="zh-CN" altLang="en-US" sz="2000" dirty="0">
                <a:solidFill>
                  <a:srgbClr val="1369B2"/>
                </a:solidFill>
                <a:latin typeface="微软雅黑" panose="020B0503020204020204" pitchFamily="34" charset="-122"/>
                <a:ea typeface="微软雅黑" panose="020B0503020204020204" pitchFamily="34" charset="-122"/>
              </a:rPr>
              <a:t>字符串</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数值</a:t>
            </a:r>
            <a:r>
              <a:rPr lang="zh-CN" altLang="en-US" sz="2000" dirty="0">
                <a:solidFill>
                  <a:srgbClr val="595959"/>
                </a:solidFill>
                <a:latin typeface="微软雅黑" panose="020B0503020204020204" pitchFamily="34" charset="-122"/>
                <a:ea typeface="微软雅黑" panose="020B0503020204020204" pitchFamily="34" charset="-122"/>
              </a:rPr>
              <a:t>还是日期等常见类型，这类函数都能帮助我们在多种类型之间灵活切换，保证数据处理的连贯性和可操作性。</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68407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中常用内置类型转换函数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2709714"/>
          <a:ext cx="9848060" cy="3240360"/>
        </p:xfrm>
        <a:graphic>
          <a:graphicData uri="http://schemas.openxmlformats.org/drawingml/2006/table">
            <a:tbl>
              <a:tblPr>
                <a:tableStyleId>{5C22544A-7EE6-4342-B048-85BDC9FD1C3A}</a:tableStyleId>
              </a:tblPr>
              <a:tblGrid>
                <a:gridCol w="2215212"/>
                <a:gridCol w="7632848"/>
              </a:tblGrid>
              <a:tr h="1090159">
                <a:tc>
                  <a:txBody>
                    <a:bodyPr/>
                    <a:lstStyle/>
                    <a:p>
                      <a:pPr algn="ctr">
                        <a:lnSpc>
                          <a:spcPct val="150000"/>
                        </a:lnSpc>
                        <a:spcAft>
                          <a:spcPts val="0"/>
                        </a:spcAft>
                      </a:pPr>
                      <a:r>
                        <a:rPr lang="zh-CN" altLang="en-US" sz="2000" b="1" kern="100">
                          <a:solidFill>
                            <a:srgbClr val="595959"/>
                          </a:solidFill>
                          <a:effectLst/>
                          <a:latin typeface="微软雅黑" panose="020B0503020204020204" pitchFamily="34" charset="-122"/>
                          <a:ea typeface="微软雅黑" panose="020B0503020204020204" pitchFamily="34" charset="-122"/>
                        </a:rPr>
                        <a:t>类型转换函数</a:t>
                      </a:r>
                      <a:endParaRPr lang="zh-CN" altLang="en-US" sz="20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20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20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22081">
                <a:tc>
                  <a:txBody>
                    <a:bodyPr/>
                    <a:lstStyle/>
                    <a:p>
                      <a:pPr algn="ctr">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binary()</a:t>
                      </a:r>
                      <a:endParaRPr 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binary(value)：</a:t>
                      </a:r>
                      <a:r>
                        <a:rPr lang="zh-CN" altLang="en-US" sz="2000" kern="100">
                          <a:solidFill>
                            <a:srgbClr val="595959"/>
                          </a:solidFill>
                          <a:effectLst/>
                          <a:latin typeface="微软雅黑" panose="020B0503020204020204" pitchFamily="34" charset="-122"/>
                          <a:ea typeface="微软雅黑" panose="020B0503020204020204" pitchFamily="34" charset="-122"/>
                        </a:rPr>
                        <a:t>将值</a:t>
                      </a:r>
                      <a:r>
                        <a:rPr lang="en-US" sz="2000" kern="100">
                          <a:solidFill>
                            <a:srgbClr val="595959"/>
                          </a:solidFill>
                          <a:effectLst/>
                          <a:latin typeface="微软雅黑" panose="020B0503020204020204" pitchFamily="34" charset="-122"/>
                          <a:ea typeface="微软雅黑" panose="020B0503020204020204" pitchFamily="34" charset="-122"/>
                        </a:rPr>
                        <a:t>value</a:t>
                      </a:r>
                      <a:r>
                        <a:rPr lang="zh-CN" altLang="en-US" sz="2000" kern="100">
                          <a:solidFill>
                            <a:srgbClr val="595959"/>
                          </a:solidFill>
                          <a:effectLst/>
                          <a:latin typeface="微软雅黑" panose="020B0503020204020204" pitchFamily="34" charset="-122"/>
                          <a:ea typeface="微软雅黑" panose="020B0503020204020204" pitchFamily="34" charset="-122"/>
                        </a:rPr>
                        <a:t>转换为</a:t>
                      </a:r>
                      <a:r>
                        <a:rPr lang="en-US" sz="2000" kern="100">
                          <a:solidFill>
                            <a:srgbClr val="595959"/>
                          </a:solidFill>
                          <a:effectLst/>
                          <a:latin typeface="微软雅黑" panose="020B0503020204020204" pitchFamily="34" charset="-122"/>
                          <a:ea typeface="微软雅黑" panose="020B0503020204020204" pitchFamily="34" charset="-122"/>
                        </a:rPr>
                        <a:t>BINARY</a:t>
                      </a:r>
                      <a:r>
                        <a:rPr lang="zh-CN" altLang="en-US" sz="2000" kern="100">
                          <a:solidFill>
                            <a:srgbClr val="595959"/>
                          </a:solidFill>
                          <a:effectLst/>
                          <a:latin typeface="微软雅黑" panose="020B0503020204020204" pitchFamily="34" charset="-122"/>
                          <a:ea typeface="微软雅黑" panose="020B0503020204020204" pitchFamily="34" charset="-122"/>
                        </a:rPr>
                        <a:t>类型</a:t>
                      </a:r>
                      <a:endParaRPr lang="zh-CN" alt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28120">
                <a:tc>
                  <a:txBody>
                    <a:bodyPr/>
                    <a:lstStyle/>
                    <a:p>
                      <a:pPr algn="ctr">
                        <a:lnSpc>
                          <a:spcPct val="150000"/>
                        </a:lnSpc>
                        <a:spcAft>
                          <a:spcPts val="0"/>
                        </a:spcAft>
                      </a:pPr>
                      <a:r>
                        <a:rPr lang="en-US" sz="2000" kern="100">
                          <a:solidFill>
                            <a:srgbClr val="595959"/>
                          </a:solidFill>
                          <a:effectLst/>
                          <a:latin typeface="微软雅黑" panose="020B0503020204020204" pitchFamily="34" charset="-122"/>
                          <a:ea typeface="微软雅黑" panose="020B0503020204020204" pitchFamily="34" charset="-122"/>
                        </a:rPr>
                        <a:t>cast()</a:t>
                      </a:r>
                      <a:endParaRPr lang="en-US" sz="20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2000" kern="100" dirty="0">
                          <a:solidFill>
                            <a:srgbClr val="595959"/>
                          </a:solidFill>
                          <a:effectLst/>
                          <a:latin typeface="微软雅黑" panose="020B0503020204020204" pitchFamily="34" charset="-122"/>
                          <a:ea typeface="微软雅黑" panose="020B0503020204020204" pitchFamily="34" charset="-122"/>
                        </a:rPr>
                        <a:t>cast(value as type)：</a:t>
                      </a:r>
                      <a:r>
                        <a:rPr lang="zh-CN" altLang="en-US" sz="2000" kern="100" dirty="0">
                          <a:solidFill>
                            <a:srgbClr val="595959"/>
                          </a:solidFill>
                          <a:effectLst/>
                          <a:latin typeface="微软雅黑" panose="020B0503020204020204" pitchFamily="34" charset="-122"/>
                          <a:ea typeface="微软雅黑" panose="020B0503020204020204" pitchFamily="34" charset="-122"/>
                        </a:rPr>
                        <a:t>将值</a:t>
                      </a:r>
                      <a:r>
                        <a:rPr lang="en-US" sz="2000" kern="100" dirty="0">
                          <a:solidFill>
                            <a:srgbClr val="595959"/>
                          </a:solidFill>
                          <a:effectLst/>
                          <a:latin typeface="微软雅黑" panose="020B0503020204020204" pitchFamily="34" charset="-122"/>
                          <a:ea typeface="微软雅黑" panose="020B0503020204020204" pitchFamily="34" charset="-122"/>
                        </a:rPr>
                        <a:t>value</a:t>
                      </a:r>
                      <a:r>
                        <a:rPr lang="zh-CN" altLang="en-US" sz="2000" kern="100" dirty="0">
                          <a:solidFill>
                            <a:srgbClr val="595959"/>
                          </a:solidFill>
                          <a:effectLst/>
                          <a:latin typeface="微软雅黑" panose="020B0503020204020204" pitchFamily="34" charset="-122"/>
                          <a:ea typeface="微软雅黑" panose="020B0503020204020204" pitchFamily="34" charset="-122"/>
                        </a:rPr>
                        <a:t>转换为给定的</a:t>
                      </a:r>
                      <a:r>
                        <a:rPr lang="en-US" sz="2000" kern="100" dirty="0">
                          <a:solidFill>
                            <a:srgbClr val="595959"/>
                          </a:solidFill>
                          <a:effectLst/>
                          <a:latin typeface="微软雅黑" panose="020B0503020204020204" pitchFamily="34" charset="-122"/>
                          <a:ea typeface="微软雅黑" panose="020B0503020204020204" pitchFamily="34" charset="-122"/>
                        </a:rPr>
                        <a:t>type</a:t>
                      </a:r>
                      <a:r>
                        <a:rPr lang="zh-CN" altLang="en-US" sz="2000" kern="100" dirty="0">
                          <a:solidFill>
                            <a:srgbClr val="595959"/>
                          </a:solidFill>
                          <a:effectLst/>
                          <a:latin typeface="微软雅黑" panose="020B0503020204020204" pitchFamily="34" charset="-122"/>
                          <a:ea typeface="微软雅黑" panose="020B0503020204020204" pitchFamily="34" charset="-122"/>
                        </a:rPr>
                        <a:t>类型。若转换失败，则返回</a:t>
                      </a:r>
                      <a:r>
                        <a:rPr lang="en-US" sz="2000" kern="100" dirty="0">
                          <a:solidFill>
                            <a:srgbClr val="595959"/>
                          </a:solidFill>
                          <a:effectLst/>
                          <a:latin typeface="微软雅黑" panose="020B0503020204020204" pitchFamily="34" charset="-122"/>
                          <a:ea typeface="微软雅黑" panose="020B0503020204020204" pitchFamily="34" charset="-122"/>
                        </a:rPr>
                        <a:t>NULL</a:t>
                      </a:r>
                      <a:endParaRPr lang="en-US" sz="20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1"/>
          <p:cNvSpPr txBox="1"/>
          <p:nvPr/>
        </p:nvSpPr>
        <p:spPr>
          <a:xfrm>
            <a:off x="1054646" y="1341562"/>
            <a:ext cx="10297144"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中常用内置类型转换函数</a:t>
            </a:r>
            <a:r>
              <a:rPr lang="zh-CN" altLang="en-US" sz="2000" dirty="0">
                <a:solidFill>
                  <a:srgbClr val="595959"/>
                </a:solidFill>
              </a:rPr>
              <a:t>表中部分内置类型转换函数的使用。查询数据库</a:t>
            </a:r>
            <a:r>
              <a:rPr lang="en-US" altLang="zh-CN" sz="2000" dirty="0">
                <a:solidFill>
                  <a:srgbClr val="1369B2"/>
                </a:solidFill>
              </a:rPr>
              <a:t>chapter6</a:t>
            </a:r>
            <a:r>
              <a:rPr lang="zh-CN" altLang="en-US" sz="2000" dirty="0">
                <a:solidFill>
                  <a:srgbClr val="595959"/>
                </a:solidFill>
              </a:rPr>
              <a:t>中表</a:t>
            </a:r>
            <a:r>
              <a:rPr lang="en-US" altLang="zh-CN" sz="2000" dirty="0" err="1">
                <a:solidFill>
                  <a:srgbClr val="1369B2"/>
                </a:solidFill>
              </a:rPr>
              <a:t>demo_cast_orders</a:t>
            </a:r>
            <a:r>
              <a:rPr lang="zh-CN" altLang="en-US" sz="2000" dirty="0">
                <a:solidFill>
                  <a:srgbClr val="595959"/>
                </a:solidFill>
              </a:rPr>
              <a:t>的数据，使用</a:t>
            </a:r>
            <a:r>
              <a:rPr lang="en-US" altLang="zh-CN" sz="2000" dirty="0">
                <a:solidFill>
                  <a:srgbClr val="1369B2"/>
                </a:solidFill>
              </a:rPr>
              <a:t>cast()</a:t>
            </a:r>
            <a:r>
              <a:rPr lang="zh-CN" altLang="en-US" sz="2000" dirty="0">
                <a:solidFill>
                  <a:srgbClr val="1369B2"/>
                </a:solidFill>
              </a:rPr>
              <a:t>函数</a:t>
            </a:r>
            <a:r>
              <a:rPr lang="zh-CN" altLang="en-US" sz="2000" dirty="0">
                <a:solidFill>
                  <a:srgbClr val="595959"/>
                </a:solidFill>
              </a:rPr>
              <a:t>将</a:t>
            </a:r>
            <a:r>
              <a:rPr lang="en-US" altLang="zh-CN" sz="2000" dirty="0">
                <a:solidFill>
                  <a:srgbClr val="1369B2"/>
                </a:solidFill>
              </a:rPr>
              <a:t>qty</a:t>
            </a:r>
            <a:r>
              <a:rPr lang="zh-CN" altLang="en-US" sz="2000" dirty="0">
                <a:solidFill>
                  <a:srgbClr val="595959"/>
                </a:solidFill>
              </a:rPr>
              <a:t>和</a:t>
            </a:r>
            <a:r>
              <a:rPr lang="en-US" altLang="zh-CN" sz="2000" dirty="0" err="1">
                <a:solidFill>
                  <a:srgbClr val="1369B2"/>
                </a:solidFill>
              </a:rPr>
              <a:t>unit_price</a:t>
            </a:r>
            <a:r>
              <a:rPr lang="zh-CN" altLang="en-US" sz="2000" dirty="0">
                <a:solidFill>
                  <a:srgbClr val="595959"/>
                </a:solidFill>
              </a:rPr>
              <a:t>字段的值由字符串类型分别转换为</a:t>
            </a:r>
            <a:r>
              <a:rPr lang="en-US" altLang="zh-CN" sz="2000" dirty="0">
                <a:solidFill>
                  <a:srgbClr val="1369B2"/>
                </a:solidFill>
              </a:rPr>
              <a:t>INT</a:t>
            </a:r>
            <a:r>
              <a:rPr lang="zh-CN" altLang="en-US" sz="2000" dirty="0">
                <a:solidFill>
                  <a:srgbClr val="595959"/>
                </a:solidFill>
              </a:rPr>
              <a:t>和</a:t>
            </a:r>
            <a:r>
              <a:rPr lang="en-US" altLang="zh-CN" sz="2000" dirty="0">
                <a:solidFill>
                  <a:srgbClr val="1369B2"/>
                </a:solidFill>
              </a:rPr>
              <a:t>DECIMAL</a:t>
            </a:r>
            <a:r>
              <a:rPr lang="zh-CN" altLang="en-US" sz="2000" dirty="0">
                <a:solidFill>
                  <a:srgbClr val="1369B2"/>
                </a:solidFill>
              </a:rPr>
              <a:t>类型</a:t>
            </a:r>
            <a:r>
              <a:rPr lang="zh-CN" altLang="en-US" sz="2000" dirty="0">
                <a:solidFill>
                  <a:srgbClr val="595959"/>
                </a:solidFill>
              </a:rPr>
              <a:t>，并将二者相乘以计算每个订单的金额，具体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8" name="矩形 7"/>
          <p:cNvSpPr/>
          <p:nvPr/>
        </p:nvSpPr>
        <p:spPr>
          <a:xfrm>
            <a:off x="1150713" y="3498151"/>
            <a:ext cx="10057061" cy="21638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545680" y="3817723"/>
            <a:ext cx="9374061"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(cast(qty as INT) * cast(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unit_price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DECIMAL(10,1)))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total_sale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chapter6.demo_cast_orders;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类型转换函数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1"/>
          <p:cNvSpPr txBox="1"/>
          <p:nvPr/>
        </p:nvSpPr>
        <p:spPr>
          <a:xfrm>
            <a:off x="1054646" y="1341562"/>
            <a:ext cx="1029714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pic>
        <p:nvPicPr>
          <p:cNvPr id="10" name="图片 9"/>
          <p:cNvPicPr>
            <a:picLocks noChangeAspect="1"/>
          </p:cNvPicPr>
          <p:nvPr/>
        </p:nvPicPr>
        <p:blipFill>
          <a:blip r:embed="rId1"/>
          <a:stretch>
            <a:fillRect/>
          </a:stretch>
        </p:blipFill>
        <p:spPr>
          <a:xfrm>
            <a:off x="2926854" y="2406037"/>
            <a:ext cx="6607700" cy="379414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日期函数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061642"/>
            <a:ext cx="6805930" cy="3240922"/>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206220"/>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zh-CN" altLang="en-US" sz="2000" dirty="0">
                <a:solidFill>
                  <a:srgbClr val="1369B2"/>
                </a:solidFill>
                <a:latin typeface="微软雅黑" panose="020B0503020204020204" pitchFamily="34" charset="-122"/>
                <a:ea typeface="微软雅黑" panose="020B0503020204020204" pitchFamily="34" charset="-122"/>
              </a:rPr>
              <a:t>日志分析</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用户行为跟踪</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趋势预测</a:t>
            </a:r>
            <a:r>
              <a:rPr lang="zh-CN" altLang="en-US" sz="2000" dirty="0">
                <a:solidFill>
                  <a:srgbClr val="595959"/>
                </a:solidFill>
                <a:latin typeface="微软雅黑" panose="020B0503020204020204" pitchFamily="34" charset="-122"/>
                <a:ea typeface="微软雅黑" panose="020B0503020204020204" pitchFamily="34" charset="-122"/>
              </a:rPr>
              <a:t>等场景中，日期与时间数据无处不在，对其进行处理是数据分析的核心任务之一。时间序列数据往往涉及复杂的计算逻辑，例如计算两个日期之间的间隔天数、从时间戳中提取特定字段，或按周期进行汇总统计。日期函数的引入，使这些复杂操作大大简化。</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0" y="2061641"/>
            <a:ext cx="6336704" cy="2448273"/>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277666"/>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日期函数</a:t>
            </a:r>
            <a:r>
              <a:rPr lang="zh-CN" altLang="en-US" sz="2000" dirty="0">
                <a:solidFill>
                  <a:srgbClr val="595959"/>
                </a:solidFill>
                <a:latin typeface="微软雅黑" panose="020B0503020204020204" pitchFamily="34" charset="-122"/>
                <a:ea typeface="微软雅黑" panose="020B0503020204020204" pitchFamily="34" charset="-122"/>
              </a:rPr>
              <a:t>专门用于</a:t>
            </a:r>
            <a:r>
              <a:rPr lang="zh-CN" altLang="en-US" sz="2000" dirty="0">
                <a:solidFill>
                  <a:srgbClr val="1369B2"/>
                </a:solidFill>
                <a:latin typeface="微软雅黑" panose="020B0503020204020204" pitchFamily="34" charset="-122"/>
                <a:ea typeface="微软雅黑" panose="020B0503020204020204" pitchFamily="34" charset="-122"/>
              </a:rPr>
              <a:t>处理日期</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时间数据</a:t>
            </a:r>
            <a:r>
              <a:rPr lang="zh-CN" altLang="en-US" sz="2000" dirty="0">
                <a:solidFill>
                  <a:srgbClr val="595959"/>
                </a:solidFill>
                <a:latin typeface="微软雅黑" panose="020B0503020204020204" pitchFamily="34" charset="-122"/>
                <a:ea typeface="微软雅黑" panose="020B0503020204020204" pitchFamily="34" charset="-122"/>
              </a:rPr>
              <a:t>，提供丰富的计算与格式化能力。借助这些函数，用户能够高效完成</a:t>
            </a:r>
            <a:r>
              <a:rPr lang="zh-CN" altLang="en-US" sz="2000" dirty="0">
                <a:solidFill>
                  <a:srgbClr val="1369B2"/>
                </a:solidFill>
                <a:latin typeface="微软雅黑" panose="020B0503020204020204" pitchFamily="34" charset="-122"/>
                <a:ea typeface="微软雅黑" panose="020B0503020204020204" pitchFamily="34" charset="-122"/>
              </a:rPr>
              <a:t>时间窗口聚合</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日期格式转换</a:t>
            </a:r>
            <a:r>
              <a:rPr lang="zh-CN" altLang="en-US" sz="2000" dirty="0">
                <a:solidFill>
                  <a:srgbClr val="595959"/>
                </a:solidFill>
                <a:latin typeface="微软雅黑" panose="020B0503020204020204" pitchFamily="34" charset="-122"/>
                <a:ea typeface="微软雅黑" panose="020B0503020204020204" pitchFamily="34" charset="-122"/>
              </a:rPr>
              <a:t>等操作，让复杂的时间序列处理变得直观而高效。</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68407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中常用内置日期函数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2061642"/>
          <a:ext cx="10280108" cy="4248470"/>
        </p:xfrm>
        <a:graphic>
          <a:graphicData uri="http://schemas.openxmlformats.org/drawingml/2006/table">
            <a:tbl>
              <a:tblPr>
                <a:tableStyleId>{5C22544A-7EE6-4342-B048-85BDC9FD1C3A}</a:tableStyleId>
              </a:tblPr>
              <a:tblGrid>
                <a:gridCol w="2384158"/>
                <a:gridCol w="7895950"/>
              </a:tblGrid>
              <a:tr h="621706">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日期函数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28504">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unix_timestamp</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unix_timestamp</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返回将时间戳或日期转换为</a:t>
                      </a:r>
                      <a:r>
                        <a:rPr lang="en-US" sz="1800" kern="100" dirty="0">
                          <a:solidFill>
                            <a:srgbClr val="595959"/>
                          </a:solidFill>
                          <a:effectLst/>
                          <a:latin typeface="微软雅黑" panose="020B0503020204020204" pitchFamily="34" charset="-122"/>
                          <a:ea typeface="微软雅黑" panose="020B0503020204020204" pitchFamily="34" charset="-122"/>
                        </a:rPr>
                        <a:t>Unix</a:t>
                      </a:r>
                      <a:r>
                        <a:rPr lang="zh-CN" altLang="en-US" sz="1800" kern="100" dirty="0">
                          <a:solidFill>
                            <a:srgbClr val="595959"/>
                          </a:solidFill>
                          <a:effectLst/>
                          <a:latin typeface="微软雅黑" panose="020B0503020204020204" pitchFamily="34" charset="-122"/>
                          <a:ea typeface="微软雅黑" panose="020B0503020204020204" pitchFamily="34" charset="-122"/>
                        </a:rPr>
                        <a:t>时间戳的结果，精度为秒</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24565">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to_date</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to_date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返回时间戳或日期的日期部分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2456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year()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year(</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返回时间戳或日期的年份部分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2456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quarter()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quarter(</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返回时间戳或日期对应的季度</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24565">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month()</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month(</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返回时间戳或日期的月份部分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54646" y="1557586"/>
          <a:ext cx="10297144" cy="4392486"/>
        </p:xfrm>
        <a:graphic>
          <a:graphicData uri="http://schemas.openxmlformats.org/drawingml/2006/table">
            <a:tbl>
              <a:tblPr>
                <a:tableStyleId>{5C22544A-7EE6-4342-B048-85BDC9FD1C3A}</a:tableStyleId>
              </a:tblPr>
              <a:tblGrid>
                <a:gridCol w="2388108"/>
                <a:gridCol w="7909036"/>
              </a:tblGrid>
              <a:tr h="732081">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日期函数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2081">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day()</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day(</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返回时间戳或日期的日部分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2081">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hour()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hour(time)：</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返回时间戳的小时部分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2081">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minute()</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minute(time)：</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返回时间戳的分钟部分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2081">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second()</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second(time)：</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返回时间戳的秒部分</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2081">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weekofyear</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weekofyear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返回时间戳或日期对应的周</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54646" y="1485578"/>
          <a:ext cx="10225136" cy="4479207"/>
        </p:xfrm>
        <a:graphic>
          <a:graphicData uri="http://schemas.openxmlformats.org/drawingml/2006/table">
            <a:tbl>
              <a:tblPr>
                <a:tableStyleId>{5C22544A-7EE6-4342-B048-85BDC9FD1C3A}</a:tableStyleId>
              </a:tblPr>
              <a:tblGrid>
                <a:gridCol w="2371409"/>
                <a:gridCol w="7853727"/>
              </a:tblGrid>
              <a:tr h="485703">
                <a:tc>
                  <a:txBody>
                    <a:bodyPr/>
                    <a:lstStyle/>
                    <a:p>
                      <a:pPr algn="ctr">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日期函数</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65219">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datediff()</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datediff</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end_date_time,start_date_time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返回两个时间戳或日期之间相差的天数。</a:t>
                      </a:r>
                      <a:r>
                        <a:rPr lang="en-US" sz="1800" kern="100" dirty="0" err="1">
                          <a:solidFill>
                            <a:srgbClr val="595959"/>
                          </a:solidFill>
                          <a:effectLst/>
                          <a:latin typeface="微软雅黑" panose="020B0503020204020204" pitchFamily="34" charset="-122"/>
                          <a:ea typeface="微软雅黑" panose="020B0503020204020204" pitchFamily="34" charset="-122"/>
                        </a:rPr>
                        <a:t>start_date_time</a:t>
                      </a:r>
                      <a:r>
                        <a:rPr lang="zh-CN" altLang="en-US" sz="1800" kern="100" dirty="0">
                          <a:solidFill>
                            <a:srgbClr val="595959"/>
                          </a:solidFill>
                          <a:effectLst/>
                          <a:latin typeface="微软雅黑" panose="020B0503020204020204" pitchFamily="34" charset="-122"/>
                          <a:ea typeface="微软雅黑" panose="020B0503020204020204" pitchFamily="34" charset="-122"/>
                        </a:rPr>
                        <a:t>表示开始时间戳或日期；</a:t>
                      </a:r>
                      <a:r>
                        <a:rPr lang="en-US" sz="1800" kern="100" dirty="0" err="1">
                          <a:solidFill>
                            <a:srgbClr val="595959"/>
                          </a:solidFill>
                          <a:effectLst/>
                          <a:latin typeface="微软雅黑" panose="020B0503020204020204" pitchFamily="34" charset="-122"/>
                          <a:ea typeface="微软雅黑" panose="020B0503020204020204" pitchFamily="34" charset="-122"/>
                        </a:rPr>
                        <a:t>end_date_time</a:t>
                      </a:r>
                      <a:r>
                        <a:rPr lang="zh-CN" altLang="en-US" sz="1800" kern="100" dirty="0">
                          <a:solidFill>
                            <a:srgbClr val="595959"/>
                          </a:solidFill>
                          <a:effectLst/>
                          <a:latin typeface="微软雅黑" panose="020B0503020204020204" pitchFamily="34" charset="-122"/>
                          <a:ea typeface="微软雅黑" panose="020B0503020204020204" pitchFamily="34" charset="-122"/>
                        </a:rPr>
                        <a:t>表示结束时间戳或日期</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25461">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date_add()</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date_add(date_time,num)：</a:t>
                      </a:r>
                      <a:r>
                        <a:rPr lang="zh-CN" altLang="en-US" sz="1800" kern="100">
                          <a:solidFill>
                            <a:srgbClr val="595959"/>
                          </a:solidFill>
                          <a:effectLst/>
                          <a:latin typeface="微软雅黑" panose="020B0503020204020204" pitchFamily="34" charset="-122"/>
                          <a:ea typeface="微软雅黑" panose="020B0503020204020204" pitchFamily="34" charset="-122"/>
                        </a:rPr>
                        <a:t>返回将时间戳或日期增加指定天数的结果。</a:t>
                      </a:r>
                      <a:r>
                        <a:rPr lang="en-US" sz="1800" kern="100">
                          <a:solidFill>
                            <a:srgbClr val="595959"/>
                          </a:solidFill>
                          <a:effectLst/>
                          <a:latin typeface="微软雅黑" panose="020B0503020204020204" pitchFamily="34" charset="-122"/>
                          <a:ea typeface="微软雅黑" panose="020B0503020204020204" pitchFamily="34" charset="-122"/>
                        </a:rPr>
                        <a:t>num</a:t>
                      </a:r>
                      <a:r>
                        <a:rPr lang="zh-CN" altLang="en-US" sz="1800" kern="100">
                          <a:solidFill>
                            <a:srgbClr val="595959"/>
                          </a:solidFill>
                          <a:effectLst/>
                          <a:latin typeface="微软雅黑" panose="020B0503020204020204" pitchFamily="34" charset="-122"/>
                          <a:ea typeface="微软雅黑" panose="020B0503020204020204" pitchFamily="34" charset="-122"/>
                        </a:rPr>
                        <a:t>用于指定增加的天数</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8570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date_sub()</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date_sub(date_time,num)：</a:t>
                      </a:r>
                      <a:r>
                        <a:rPr lang="zh-CN" altLang="en-US" sz="1800" kern="100">
                          <a:solidFill>
                            <a:srgbClr val="595959"/>
                          </a:solidFill>
                          <a:effectLst/>
                          <a:latin typeface="微软雅黑" panose="020B0503020204020204" pitchFamily="34" charset="-122"/>
                          <a:ea typeface="微软雅黑" panose="020B0503020204020204" pitchFamily="34" charset="-122"/>
                        </a:rPr>
                        <a:t>返回将时间戳或日期减少指定天数的结果</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8570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current_date()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current_date()：</a:t>
                      </a:r>
                      <a:r>
                        <a:rPr lang="zh-CN" altLang="en-US" sz="1800" kern="100">
                          <a:solidFill>
                            <a:srgbClr val="595959"/>
                          </a:solidFill>
                          <a:effectLst/>
                          <a:latin typeface="微软雅黑" panose="020B0503020204020204" pitchFamily="34" charset="-122"/>
                          <a:ea typeface="微软雅黑" panose="020B0503020204020204" pitchFamily="34" charset="-122"/>
                        </a:rPr>
                        <a:t>返回查询执行开始时的当前日期</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3141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current_timestamp()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current_timestamp</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返回查询执行开始时的当前时间戳</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1629594"/>
          <a:ext cx="9848060" cy="4608511"/>
        </p:xfrm>
        <a:graphic>
          <a:graphicData uri="http://schemas.openxmlformats.org/drawingml/2006/table">
            <a:tbl>
              <a:tblPr>
                <a:tableStyleId>{5C22544A-7EE6-4342-B048-85BDC9FD1C3A}</a:tableStyleId>
              </a:tblPr>
              <a:tblGrid>
                <a:gridCol w="2283958"/>
                <a:gridCol w="7564102"/>
              </a:tblGrid>
              <a:tr h="613663">
                <a:tc>
                  <a:txBody>
                    <a:bodyPr/>
                    <a:lstStyle/>
                    <a:p>
                      <a:pPr algn="ctr">
                        <a:lnSpc>
                          <a:spcPct val="115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日期函数</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15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98365">
                <a:tc>
                  <a:txBody>
                    <a:bodyPr/>
                    <a:lstStyle/>
                    <a:p>
                      <a:pPr algn="ctr">
                        <a:lnSpc>
                          <a:spcPct val="115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add_months()</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15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add_months</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date_time,num,format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返回将时间戳或日期增加指定月份的结果，并按照指定格式</a:t>
                      </a:r>
                      <a:r>
                        <a:rPr lang="en-US" sz="1800" kern="100" dirty="0">
                          <a:solidFill>
                            <a:srgbClr val="595959"/>
                          </a:solidFill>
                          <a:effectLst/>
                          <a:latin typeface="微软雅黑" panose="020B0503020204020204" pitchFamily="34" charset="-122"/>
                          <a:ea typeface="微软雅黑" panose="020B0503020204020204" pitchFamily="34" charset="-122"/>
                        </a:rPr>
                        <a:t>format</a:t>
                      </a:r>
                      <a:r>
                        <a:rPr lang="zh-CN" altLang="en-US" sz="1800" kern="100" dirty="0">
                          <a:solidFill>
                            <a:srgbClr val="595959"/>
                          </a:solidFill>
                          <a:effectLst/>
                          <a:latin typeface="微软雅黑" panose="020B0503020204020204" pitchFamily="34" charset="-122"/>
                          <a:ea typeface="微软雅黑" panose="020B0503020204020204" pitchFamily="34" charset="-122"/>
                        </a:rPr>
                        <a:t>输出，默认格式为</a:t>
                      </a:r>
                      <a:r>
                        <a:rPr lang="en-US" sz="1800" kern="100" dirty="0" err="1">
                          <a:solidFill>
                            <a:srgbClr val="595959"/>
                          </a:solidFill>
                          <a:effectLst/>
                          <a:latin typeface="微软雅黑" panose="020B0503020204020204" pitchFamily="34" charset="-122"/>
                          <a:ea typeface="微软雅黑" panose="020B0503020204020204" pitchFamily="34" charset="-122"/>
                        </a:rPr>
                        <a:t>yyyy</a:t>
                      </a:r>
                      <a:r>
                        <a:rPr lang="en-US" sz="1800" kern="100" dirty="0">
                          <a:solidFill>
                            <a:srgbClr val="595959"/>
                          </a:solidFill>
                          <a:effectLst/>
                          <a:latin typeface="微软雅黑" panose="020B0503020204020204" pitchFamily="34" charset="-122"/>
                          <a:ea typeface="微软雅黑" panose="020B0503020204020204" pitchFamily="34" charset="-122"/>
                        </a:rPr>
                        <a:t>-MM-dd，</a:t>
                      </a:r>
                      <a:r>
                        <a:rPr lang="zh-CN" altLang="en-US" sz="1800" kern="100" dirty="0">
                          <a:solidFill>
                            <a:srgbClr val="595959"/>
                          </a:solidFill>
                          <a:effectLst/>
                          <a:latin typeface="微软雅黑" panose="020B0503020204020204" pitchFamily="34" charset="-122"/>
                          <a:ea typeface="微软雅黑" panose="020B0503020204020204" pitchFamily="34" charset="-122"/>
                        </a:rPr>
                        <a:t>表示年</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月</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日</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13663">
                <a:tc>
                  <a:txBody>
                    <a:bodyPr/>
                    <a:lstStyle/>
                    <a:p>
                      <a:pPr algn="ctr">
                        <a:lnSpc>
                          <a:spcPct val="115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last_day()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15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last_day(date_time)：</a:t>
                      </a:r>
                      <a:r>
                        <a:rPr lang="zh-CN" altLang="en-US" sz="1800" kern="100">
                          <a:solidFill>
                            <a:srgbClr val="595959"/>
                          </a:solidFill>
                          <a:effectLst/>
                          <a:latin typeface="微软雅黑" panose="020B0503020204020204" pitchFamily="34" charset="-122"/>
                          <a:ea typeface="微软雅黑" panose="020B0503020204020204" pitchFamily="34" charset="-122"/>
                        </a:rPr>
                        <a:t>返回时间戳或日期所在月份最后一天的日期</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1410">
                <a:tc>
                  <a:txBody>
                    <a:bodyPr/>
                    <a:lstStyle/>
                    <a:p>
                      <a:pPr algn="ctr">
                        <a:lnSpc>
                          <a:spcPct val="115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months_between()</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15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months_between(end_date_time,start_date_time)：</a:t>
                      </a:r>
                      <a:r>
                        <a:rPr lang="zh-CN" altLang="en-US" sz="1800" kern="100">
                          <a:solidFill>
                            <a:srgbClr val="595959"/>
                          </a:solidFill>
                          <a:effectLst/>
                          <a:latin typeface="微软雅黑" panose="020B0503020204020204" pitchFamily="34" charset="-122"/>
                          <a:ea typeface="微软雅黑" panose="020B0503020204020204" pitchFamily="34" charset="-122"/>
                        </a:rPr>
                        <a:t>返回两个时间戳或日期之间相差的月份</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1410">
                <a:tc>
                  <a:txBody>
                    <a:bodyPr/>
                    <a:lstStyle/>
                    <a:p>
                      <a:pPr algn="ctr">
                        <a:lnSpc>
                          <a:spcPct val="115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date_format</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15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date_format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date_time,format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返回按指定格式将时间戳或日期格式化为字符串的结果</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77666"/>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中常用内置日期函数</a:t>
            </a:r>
            <a:r>
              <a:rPr lang="zh-CN" altLang="en-US" sz="2000" dirty="0">
                <a:solidFill>
                  <a:srgbClr val="595959"/>
                </a:solidFill>
                <a:latin typeface="微软雅黑" panose="020B0503020204020204" pitchFamily="34" charset="-122"/>
                <a:ea typeface="微软雅黑" panose="020B0503020204020204" pitchFamily="34" charset="-122"/>
              </a:rPr>
              <a:t>表中部分内置日期函数的使用，具体内容如下。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demo_orders_time</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year()</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month()</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quarter()</a:t>
            </a:r>
            <a:r>
              <a:rPr lang="zh-CN" altLang="en-US" sz="2000" dirty="0">
                <a:solidFill>
                  <a:srgbClr val="595959"/>
                </a:solidFill>
                <a:latin typeface="微软雅黑" panose="020B0503020204020204" pitchFamily="34" charset="-122"/>
                <a:ea typeface="微软雅黑" panose="020B0503020204020204" pitchFamily="34" charset="-122"/>
              </a:rPr>
              <a:t>函数从每个订单的下单时间中获取年份、月份及对应的季度，具体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3027929" y="3069754"/>
            <a:ext cx="8352929" cy="29523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422897" y="3357786"/>
            <a:ext cx="8144918" cy="234628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year(</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order_time_str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order_year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month(</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order_time_str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order_month</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quarter(</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order_time_str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order_quarter</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chapter6.demo_orders_time;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142878" y="2565698"/>
            <a:ext cx="6192093" cy="343398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demo_orders_time</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err="1">
                <a:solidFill>
                  <a:srgbClr val="1369B2"/>
                </a:solidFill>
                <a:latin typeface="微软雅黑" panose="020B0503020204020204" pitchFamily="34" charset="-122"/>
                <a:ea typeface="微软雅黑" panose="020B0503020204020204" pitchFamily="34" charset="-122"/>
              </a:rPr>
              <a:t>datediff</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函数计算每个订单从下单到到货之间相隔的天数，具体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3027929" y="3069754"/>
            <a:ext cx="8352929" cy="216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422897" y="3357786"/>
            <a:ext cx="8144918"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order_id,datediff</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delivery_time_ts,order_time_str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interval_day</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chapter6.demo_orders_time;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191241" y="2541746"/>
            <a:ext cx="5712277" cy="352309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595959"/>
                </a:solidFill>
                <a:latin typeface="微软雅黑" panose="020B0503020204020204" pitchFamily="34" charset="-122"/>
                <a:ea typeface="微软雅黑" panose="020B0503020204020204" pitchFamily="34" charset="-122"/>
              </a:rPr>
              <a:t>demo_orders_time</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err="1">
                <a:solidFill>
                  <a:srgbClr val="1369B2"/>
                </a:solidFill>
                <a:latin typeface="微软雅黑" panose="020B0503020204020204" pitchFamily="34" charset="-122"/>
                <a:ea typeface="微软雅黑" panose="020B0503020204020204" pitchFamily="34" charset="-122"/>
              </a:rPr>
              <a:t>date_format</a:t>
            </a:r>
            <a:r>
              <a:rPr lang="en-US" altLang="zh-CN" sz="2000" dirty="0">
                <a:solidFill>
                  <a:srgbClr val="1369B2"/>
                </a:solidFill>
                <a:latin typeface="微软雅黑" panose="020B0503020204020204" pitchFamily="34" charset="-122"/>
                <a:ea typeface="微软雅黑" panose="020B0503020204020204" pitchFamily="34" charset="-122"/>
              </a:rPr>
              <a:t> ()</a:t>
            </a:r>
            <a:r>
              <a:rPr lang="zh-CN" altLang="en-US" sz="2000" dirty="0">
                <a:solidFill>
                  <a:srgbClr val="595959"/>
                </a:solidFill>
                <a:latin typeface="微软雅黑" panose="020B0503020204020204" pitchFamily="34" charset="-122"/>
                <a:ea typeface="微软雅黑" panose="020B0503020204020204" pitchFamily="34" charset="-122"/>
              </a:rPr>
              <a:t>函数将到货时间格式化为仅显示年月日和小时，具体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3027929" y="3069754"/>
            <a:ext cx="8352929" cy="216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422897" y="3213770"/>
            <a:ext cx="8144918"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date_format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(delivery_time_</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yyyy</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-MM-dd HH')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delivery_time_format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chapter6.demo_orders_time;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日期函数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21200" y="2615089"/>
            <a:ext cx="6762438" cy="382633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条件函数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629594"/>
            <a:ext cx="6805930" cy="396044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1774172"/>
            <a:ext cx="5927055"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zh-CN" altLang="en-US" sz="2000" dirty="0">
                <a:solidFill>
                  <a:srgbClr val="1369B2"/>
                </a:solidFill>
                <a:latin typeface="微软雅黑" panose="020B0503020204020204" pitchFamily="34" charset="-122"/>
                <a:ea typeface="微软雅黑" panose="020B0503020204020204" pitchFamily="34" charset="-122"/>
              </a:rPr>
              <a:t>数据清洗</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转换过程</a:t>
            </a:r>
            <a:r>
              <a:rPr lang="zh-CN" altLang="en-US" sz="2000" dirty="0">
                <a:solidFill>
                  <a:srgbClr val="595959"/>
                </a:solidFill>
                <a:latin typeface="微软雅黑" panose="020B0503020204020204" pitchFamily="34" charset="-122"/>
                <a:ea typeface="微软雅黑" panose="020B0503020204020204" pitchFamily="34" charset="-122"/>
              </a:rPr>
              <a:t>中，经常需要根据不同条件采取差异化的</a:t>
            </a:r>
            <a:r>
              <a:rPr lang="zh-CN" altLang="en-US" sz="2000" dirty="0">
                <a:solidFill>
                  <a:srgbClr val="1369B2"/>
                </a:solidFill>
                <a:latin typeface="微软雅黑" panose="020B0503020204020204" pitchFamily="34" charset="-122"/>
                <a:ea typeface="微软雅黑" panose="020B0503020204020204" pitchFamily="34" charset="-122"/>
              </a:rPr>
              <a:t>处理策略</a:t>
            </a:r>
            <a:r>
              <a:rPr lang="zh-CN" altLang="en-US" sz="2000" dirty="0">
                <a:solidFill>
                  <a:srgbClr val="595959"/>
                </a:solidFill>
                <a:latin typeface="微软雅黑" panose="020B0503020204020204" pitchFamily="34" charset="-122"/>
                <a:ea typeface="微软雅黑" panose="020B0503020204020204" pitchFamily="34" charset="-122"/>
              </a:rPr>
              <a:t>。例如，在填补缺失值时需要判断字段是否为空，在数据标准化时需要针对不同范围应用不同规则。这类场景都离不开条件判断逻辑。条件函数的出现，使得在查询中实现基于条件的动态处理成为可能。通过嵌入条件函数，用户能够完成类似“如果</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那么</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的灵活控制，大幅提升数据处理流程的智能性与可定制性。</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0" y="2061641"/>
            <a:ext cx="6336704" cy="2448273"/>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4943079" y="2277666"/>
            <a:ext cx="6059872"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条件函数</a:t>
            </a:r>
            <a:r>
              <a:rPr lang="zh-CN" altLang="en-US" sz="2000" dirty="0">
                <a:solidFill>
                  <a:srgbClr val="595959"/>
                </a:solidFill>
                <a:latin typeface="微软雅黑" panose="020B0503020204020204" pitchFamily="34" charset="-122"/>
                <a:ea typeface="微软雅黑" panose="020B0503020204020204" pitchFamily="34" charset="-122"/>
              </a:rPr>
              <a:t>是一类根据给定条件的真假返回不同结果的函数，类似于编程语言中的条件语句。但在</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语句中，它们通过声明式语法简化了</a:t>
            </a:r>
            <a:r>
              <a:rPr lang="zh-CN" altLang="en-US" sz="2000" dirty="0">
                <a:solidFill>
                  <a:srgbClr val="1369B2"/>
                </a:solidFill>
                <a:latin typeface="微软雅黑" panose="020B0503020204020204" pitchFamily="34" charset="-122"/>
                <a:ea typeface="微软雅黑" panose="020B0503020204020204" pitchFamily="34" charset="-122"/>
              </a:rPr>
              <a:t>复杂逻辑</a:t>
            </a:r>
            <a:r>
              <a:rPr lang="zh-CN" altLang="en-US" sz="2000" dirty="0">
                <a:solidFill>
                  <a:srgbClr val="595959"/>
                </a:solidFill>
                <a:latin typeface="微软雅黑" panose="020B0503020204020204" pitchFamily="34" charset="-122"/>
                <a:ea typeface="微软雅黑" panose="020B0503020204020204" pitchFamily="34" charset="-122"/>
              </a:rPr>
              <a:t>的实现，从而显著提升了</a:t>
            </a:r>
            <a:r>
              <a:rPr lang="zh-CN" altLang="en-US" sz="2000" dirty="0">
                <a:solidFill>
                  <a:srgbClr val="1369B2"/>
                </a:solidFill>
                <a:latin typeface="微软雅黑" panose="020B0503020204020204" pitchFamily="34" charset="-122"/>
                <a:ea typeface="微软雅黑" panose="020B0503020204020204" pitchFamily="34" charset="-122"/>
              </a:rPr>
              <a:t>数据转换的效率与可读性</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053530"/>
            <a:ext cx="68407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中常用内置条件函数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54646" y="1845618"/>
          <a:ext cx="9937104" cy="4614524"/>
        </p:xfrm>
        <a:graphic>
          <a:graphicData uri="http://schemas.openxmlformats.org/drawingml/2006/table">
            <a:tbl>
              <a:tblPr>
                <a:tableStyleId>{5C22544A-7EE6-4342-B048-85BDC9FD1C3A}</a:tableStyleId>
              </a:tblPr>
              <a:tblGrid>
                <a:gridCol w="1646316"/>
                <a:gridCol w="8290788"/>
              </a:tblGrid>
              <a:tr h="440852">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条件函数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17625">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if()</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if(a,valueTrue,valueFalse)：</a:t>
                      </a:r>
                      <a:r>
                        <a:rPr lang="zh-CN" altLang="en-US" sz="1600" kern="100">
                          <a:solidFill>
                            <a:srgbClr val="595959"/>
                          </a:solidFill>
                          <a:effectLst/>
                          <a:latin typeface="微软雅黑" panose="020B0503020204020204" pitchFamily="34" charset="-122"/>
                          <a:ea typeface="微软雅黑" panose="020B0503020204020204" pitchFamily="34" charset="-122"/>
                        </a:rPr>
                        <a:t>若布尔表达式</a:t>
                      </a:r>
                      <a:r>
                        <a:rPr lang="en-US" sz="1600" kern="100">
                          <a:solidFill>
                            <a:srgbClr val="595959"/>
                          </a:solidFill>
                          <a:effectLst/>
                          <a:latin typeface="微软雅黑" panose="020B0503020204020204" pitchFamily="34" charset="-122"/>
                          <a:ea typeface="微软雅黑" panose="020B0503020204020204" pitchFamily="34" charset="-122"/>
                        </a:rPr>
                        <a:t>a</a:t>
                      </a:r>
                      <a:r>
                        <a:rPr lang="zh-CN" altLang="en-US" sz="1600" kern="100">
                          <a:solidFill>
                            <a:srgbClr val="595959"/>
                          </a:solidFill>
                          <a:effectLst/>
                          <a:latin typeface="微软雅黑" panose="020B0503020204020204" pitchFamily="34" charset="-122"/>
                          <a:ea typeface="微软雅黑" panose="020B0503020204020204" pitchFamily="34" charset="-122"/>
                        </a:rPr>
                        <a:t>为</a:t>
                      </a:r>
                      <a:r>
                        <a:rPr lang="en-US" sz="1600" kern="100">
                          <a:solidFill>
                            <a:srgbClr val="595959"/>
                          </a:solidFill>
                          <a:effectLst/>
                          <a:latin typeface="微软雅黑" panose="020B0503020204020204" pitchFamily="34" charset="-122"/>
                          <a:ea typeface="微软雅黑" panose="020B0503020204020204" pitchFamily="34" charset="-122"/>
                        </a:rPr>
                        <a:t>TRUE，</a:t>
                      </a:r>
                      <a:r>
                        <a:rPr lang="zh-CN" altLang="en-US" sz="1600" kern="100">
                          <a:solidFill>
                            <a:srgbClr val="595959"/>
                          </a:solidFill>
                          <a:effectLst/>
                          <a:latin typeface="微软雅黑" panose="020B0503020204020204" pitchFamily="34" charset="-122"/>
                          <a:ea typeface="微软雅黑" panose="020B0503020204020204" pitchFamily="34" charset="-122"/>
                        </a:rPr>
                        <a:t>返回</a:t>
                      </a:r>
                      <a:r>
                        <a:rPr lang="en-US" sz="1600" kern="100">
                          <a:solidFill>
                            <a:srgbClr val="595959"/>
                          </a:solidFill>
                          <a:effectLst/>
                          <a:latin typeface="微软雅黑" panose="020B0503020204020204" pitchFamily="34" charset="-122"/>
                          <a:ea typeface="微软雅黑" panose="020B0503020204020204" pitchFamily="34" charset="-122"/>
                        </a:rPr>
                        <a:t>valueTrue；</a:t>
                      </a:r>
                      <a:r>
                        <a:rPr lang="zh-CN" altLang="en-US" sz="1600" kern="100">
                          <a:solidFill>
                            <a:srgbClr val="595959"/>
                          </a:solidFill>
                          <a:effectLst/>
                          <a:latin typeface="微软雅黑" panose="020B0503020204020204" pitchFamily="34" charset="-122"/>
                          <a:ea typeface="微软雅黑" panose="020B0503020204020204" pitchFamily="34" charset="-122"/>
                        </a:rPr>
                        <a:t>若布尔表达式</a:t>
                      </a:r>
                      <a:r>
                        <a:rPr lang="en-US" sz="1600" kern="100">
                          <a:solidFill>
                            <a:srgbClr val="595959"/>
                          </a:solidFill>
                          <a:effectLst/>
                          <a:latin typeface="微软雅黑" panose="020B0503020204020204" pitchFamily="34" charset="-122"/>
                          <a:ea typeface="微软雅黑" panose="020B0503020204020204" pitchFamily="34" charset="-122"/>
                        </a:rPr>
                        <a:t>a</a:t>
                      </a:r>
                      <a:r>
                        <a:rPr lang="zh-CN" altLang="en-US" sz="1600" kern="100">
                          <a:solidFill>
                            <a:srgbClr val="595959"/>
                          </a:solidFill>
                          <a:effectLst/>
                          <a:latin typeface="微软雅黑" panose="020B0503020204020204" pitchFamily="34" charset="-122"/>
                          <a:ea typeface="微软雅黑" panose="020B0503020204020204" pitchFamily="34" charset="-122"/>
                        </a:rPr>
                        <a:t>为</a:t>
                      </a:r>
                      <a:r>
                        <a:rPr lang="en-US"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或</a:t>
                      </a:r>
                      <a:r>
                        <a:rPr lang="en-US"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返回</a:t>
                      </a:r>
                      <a:r>
                        <a:rPr lang="en-US" sz="1600" kern="100">
                          <a:solidFill>
                            <a:srgbClr val="595959"/>
                          </a:solidFill>
                          <a:effectLst/>
                          <a:latin typeface="微软雅黑" panose="020B0503020204020204" pitchFamily="34" charset="-122"/>
                          <a:ea typeface="微软雅黑" panose="020B0503020204020204" pitchFamily="34" charset="-122"/>
                        </a:rPr>
                        <a:t>valueFalse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881">
                <a:tc>
                  <a:txBody>
                    <a:bodyPr/>
                    <a:lstStyle/>
                    <a:p>
                      <a:pPr algn="ctr">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isnull</a:t>
                      </a:r>
                      <a:r>
                        <a:rPr lang="en-US" sz="1600" kern="100" dirty="0">
                          <a:solidFill>
                            <a:srgbClr val="595959"/>
                          </a:solidFill>
                          <a:effectLst/>
                          <a:latin typeface="微软雅黑" panose="020B0503020204020204" pitchFamily="34" charset="-122"/>
                          <a:ea typeface="微软雅黑" panose="020B0503020204020204" pitchFamily="34" charset="-122"/>
                        </a:rPr>
                        <a: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isnull</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88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isnotnull()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isnotnull</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不为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88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nvl()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nvl</a:t>
                      </a:r>
                      <a:r>
                        <a:rPr lang="en-US" sz="1600" kern="100" dirty="0">
                          <a:solidFill>
                            <a:srgbClr val="595959"/>
                          </a:solidFill>
                          <a:effectLst/>
                          <a:latin typeface="微软雅黑" panose="020B0503020204020204" pitchFamily="34" charset="-122"/>
                          <a:ea typeface="微软雅黑" panose="020B0503020204020204" pitchFamily="34" charset="-122"/>
                        </a:rPr>
                        <a:t>(</a:t>
                      </a:r>
                      <a:r>
                        <a:rPr lang="en-US" sz="1600" kern="100" dirty="0" err="1">
                          <a:solidFill>
                            <a:srgbClr val="595959"/>
                          </a:solidFill>
                          <a:effectLst/>
                          <a:latin typeface="微软雅黑" panose="020B0503020204020204" pitchFamily="34" charset="-122"/>
                          <a:ea typeface="微软雅黑" panose="020B0503020204020204" pitchFamily="34" charset="-122"/>
                        </a:rPr>
                        <a:t>a,value</a:t>
                      </a:r>
                      <a:r>
                        <a:rPr lang="en-US"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value；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a</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88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nullif()</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err="1">
                          <a:solidFill>
                            <a:srgbClr val="595959"/>
                          </a:solidFill>
                          <a:effectLst/>
                          <a:latin typeface="微软雅黑" panose="020B0503020204020204" pitchFamily="34" charset="-122"/>
                          <a:ea typeface="微软雅黑" panose="020B0503020204020204" pitchFamily="34" charset="-122"/>
                        </a:rPr>
                        <a:t>nullif</a:t>
                      </a:r>
                      <a:r>
                        <a:rPr lang="en-US" sz="1600" kern="100" dirty="0">
                          <a:solidFill>
                            <a:srgbClr val="595959"/>
                          </a:solidFill>
                          <a:effectLst/>
                          <a:latin typeface="微软雅黑" panose="020B0503020204020204" pitchFamily="34" charset="-122"/>
                          <a:ea typeface="微软雅黑" panose="020B0503020204020204" pitchFamily="34" charset="-122"/>
                        </a:rPr>
                        <a:t>(</a:t>
                      </a:r>
                      <a:r>
                        <a:rPr lang="en-US" sz="1600" kern="100" dirty="0" err="1">
                          <a:solidFill>
                            <a:srgbClr val="595959"/>
                          </a:solidFill>
                          <a:effectLst/>
                          <a:latin typeface="微软雅黑" panose="020B0503020204020204" pitchFamily="34" charset="-122"/>
                          <a:ea typeface="微软雅黑" panose="020B0503020204020204" pitchFamily="34" charset="-122"/>
                        </a:rPr>
                        <a:t>a,b</a:t>
                      </a:r>
                      <a:r>
                        <a:rPr lang="en-US"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a=b，</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a</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584523">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CASE</a:t>
                      </a:r>
                      <a:r>
                        <a:rPr lang="zh-CN" altLang="en-US" sz="1600" kern="100">
                          <a:solidFill>
                            <a:srgbClr val="595959"/>
                          </a:solidFill>
                          <a:effectLst/>
                          <a:latin typeface="微软雅黑" panose="020B0503020204020204" pitchFamily="34" charset="-122"/>
                          <a:ea typeface="微软雅黑" panose="020B0503020204020204" pitchFamily="34" charset="-122"/>
                        </a:rPr>
                        <a:t>子句</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CASE a WHEN b THEN c [WHEN d THEN e] … [ELSE f] END：</a:t>
                      </a:r>
                      <a:r>
                        <a:rPr lang="zh-CN" altLang="en-US" sz="1600" kern="100" dirty="0">
                          <a:solidFill>
                            <a:srgbClr val="595959"/>
                          </a:solidFill>
                          <a:effectLst/>
                          <a:latin typeface="微软雅黑" panose="020B0503020204020204" pitchFamily="34" charset="-122"/>
                          <a:ea typeface="微软雅黑" panose="020B0503020204020204" pitchFamily="34" charset="-122"/>
                        </a:rPr>
                        <a:t>当</a:t>
                      </a:r>
                      <a:r>
                        <a:rPr lang="en-US" sz="1600" kern="100" dirty="0">
                          <a:solidFill>
                            <a:srgbClr val="595959"/>
                          </a:solidFill>
                          <a:effectLst/>
                          <a:latin typeface="微软雅黑" panose="020B0503020204020204" pitchFamily="34" charset="-122"/>
                          <a:ea typeface="微软雅黑" panose="020B0503020204020204" pitchFamily="34" charset="-122"/>
                        </a:rPr>
                        <a:t>a=b</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sz="1600" kern="100" dirty="0">
                          <a:solidFill>
                            <a:srgbClr val="595959"/>
                          </a:solidFill>
                          <a:effectLst/>
                          <a:latin typeface="微软雅黑" panose="020B0503020204020204" pitchFamily="34" charset="-122"/>
                          <a:ea typeface="微软雅黑" panose="020B0503020204020204" pitchFamily="34" charset="-122"/>
                        </a:rPr>
                        <a:t>c；</a:t>
                      </a:r>
                      <a:r>
                        <a:rPr lang="zh-CN" altLang="en-US" sz="1600" kern="100" dirty="0">
                          <a:solidFill>
                            <a:srgbClr val="595959"/>
                          </a:solidFill>
                          <a:effectLst/>
                          <a:latin typeface="微软雅黑" panose="020B0503020204020204" pitchFamily="34" charset="-122"/>
                          <a:ea typeface="微软雅黑" panose="020B0503020204020204" pitchFamily="34" charset="-122"/>
                        </a:rPr>
                        <a:t>当</a:t>
                      </a:r>
                      <a:r>
                        <a:rPr lang="en-US" sz="1600" kern="100" dirty="0">
                          <a:solidFill>
                            <a:srgbClr val="595959"/>
                          </a:solidFill>
                          <a:effectLst/>
                          <a:latin typeface="微软雅黑" panose="020B0503020204020204" pitchFamily="34" charset="-122"/>
                          <a:ea typeface="微软雅黑" panose="020B0503020204020204" pitchFamily="34" charset="-122"/>
                        </a:rPr>
                        <a:t>a=d</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sz="1600" kern="100" dirty="0">
                          <a:solidFill>
                            <a:srgbClr val="595959"/>
                          </a:solidFill>
                          <a:effectLst/>
                          <a:latin typeface="微软雅黑" panose="020B0503020204020204" pitchFamily="34" charset="-122"/>
                          <a:ea typeface="微软雅黑" panose="020B0503020204020204" pitchFamily="34" charset="-122"/>
                        </a:rPr>
                        <a:t>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t>
                      </a:r>
                      <a:endParaRPr lang="en-US" sz="16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CASE WHEN a THEN b [WHEN c THEN d] … [ELSE e] END：</a:t>
                      </a:r>
                      <a:r>
                        <a:rPr lang="zh-CN" altLang="en-US" sz="1600" kern="100" dirty="0">
                          <a:solidFill>
                            <a:srgbClr val="595959"/>
                          </a:solidFill>
                          <a:effectLst/>
                          <a:latin typeface="微软雅黑" panose="020B0503020204020204" pitchFamily="34" charset="-122"/>
                          <a:ea typeface="微软雅黑" panose="020B0503020204020204" pitchFamily="34" charset="-122"/>
                        </a:rPr>
                        <a:t>当布尔表达式</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当布尔表达式</a:t>
                      </a:r>
                      <a:r>
                        <a:rPr lang="en-US" sz="1600" kern="100" dirty="0">
                          <a:solidFill>
                            <a:srgbClr val="595959"/>
                          </a:solidFill>
                          <a:effectLst/>
                          <a:latin typeface="微软雅黑" panose="020B0503020204020204" pitchFamily="34" charset="-122"/>
                          <a:ea typeface="微软雅黑" panose="020B0503020204020204" pitchFamily="34" charset="-122"/>
                        </a:rPr>
                        <a:t>c</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sz="1600" kern="100" dirty="0">
                          <a:solidFill>
                            <a:srgbClr val="595959"/>
                          </a:solidFill>
                          <a:effectLst/>
                          <a:latin typeface="微软雅黑" panose="020B0503020204020204" pitchFamily="34" charset="-122"/>
                          <a:ea typeface="微软雅黑" panose="020B0503020204020204" pitchFamily="34" charset="-122"/>
                        </a:rPr>
                        <a:t>d；</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77666"/>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中常用内置条件函数</a:t>
            </a:r>
            <a:r>
              <a:rPr lang="zh-CN" altLang="en-US" sz="2000" dirty="0">
                <a:solidFill>
                  <a:srgbClr val="595959"/>
                </a:solidFill>
                <a:latin typeface="微软雅黑" panose="020B0503020204020204" pitchFamily="34" charset="-122"/>
                <a:ea typeface="微软雅黑" panose="020B0503020204020204" pitchFamily="34" charset="-122"/>
              </a:rPr>
              <a:t>表中部分内置</a:t>
            </a:r>
            <a:r>
              <a:rPr lang="zh-CN" altLang="en-US" sz="2000" dirty="0">
                <a:solidFill>
                  <a:srgbClr val="1369B2"/>
                </a:solidFill>
                <a:latin typeface="微软雅黑" panose="020B0503020204020204" pitchFamily="34" charset="-122"/>
                <a:ea typeface="微软雅黑" panose="020B0503020204020204" pitchFamily="34" charset="-122"/>
              </a:rPr>
              <a:t>条件函数</a:t>
            </a:r>
            <a:r>
              <a:rPr lang="zh-CN" altLang="en-US" sz="2000" dirty="0">
                <a:solidFill>
                  <a:srgbClr val="595959"/>
                </a:solidFill>
                <a:latin typeface="微软雅黑" panose="020B0503020204020204" pitchFamily="34" charset="-122"/>
                <a:ea typeface="微软雅黑" panose="020B0503020204020204" pitchFamily="34" charset="-122"/>
              </a:rPr>
              <a:t>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demo_iot</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err="1">
                <a:solidFill>
                  <a:srgbClr val="1369B2"/>
                </a:solidFill>
                <a:latin typeface="微软雅黑" panose="020B0503020204020204" pitchFamily="34" charset="-122"/>
                <a:ea typeface="微软雅黑" panose="020B0503020204020204" pitchFamily="34" charset="-122"/>
              </a:rPr>
              <a:t>nvl</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函数</a:t>
            </a:r>
            <a:r>
              <a:rPr lang="zh-CN" altLang="en-US" sz="2000" dirty="0">
                <a:solidFill>
                  <a:srgbClr val="595959"/>
                </a:solidFill>
                <a:latin typeface="微软雅黑" panose="020B0503020204020204" pitchFamily="34" charset="-122"/>
                <a:ea typeface="微软雅黑" panose="020B0503020204020204" pitchFamily="34" charset="-122"/>
              </a:rPr>
              <a:t>获取每条记录的温度，若温度为</a:t>
            </a:r>
            <a:r>
              <a:rPr lang="en-US" altLang="zh-CN" sz="2000" dirty="0">
                <a:solidFill>
                  <a:srgbClr val="1369B2"/>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，则替换为</a:t>
            </a:r>
            <a:r>
              <a:rPr lang="en-US" altLang="zh-CN" sz="2000" dirty="0">
                <a:solidFill>
                  <a:srgbClr val="1369B2"/>
                </a:solidFill>
                <a:latin typeface="微软雅黑" panose="020B0503020204020204" pitchFamily="34" charset="-122"/>
                <a:ea typeface="微软雅黑" panose="020B0503020204020204" pitchFamily="34" charset="-122"/>
              </a:rPr>
              <a:t>0</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矩形 10"/>
          <p:cNvSpPr/>
          <p:nvPr/>
        </p:nvSpPr>
        <p:spPr>
          <a:xfrm>
            <a:off x="3027929" y="2565698"/>
            <a:ext cx="8352929" cy="1486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3422897" y="2853730"/>
            <a:ext cx="8144918"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loc,nvl</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(temp,0)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temp_nvl</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chapter6.demo_iot;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7103318" y="4221882"/>
            <a:ext cx="3816424" cy="2480886"/>
          </a:xfrm>
          <a:prstGeom prst="rect">
            <a:avLst/>
          </a:prstGeom>
        </p:spPr>
      </p:pic>
      <p:sp>
        <p:nvSpPr>
          <p:cNvPr id="14" name="1"/>
          <p:cNvSpPr txBox="1"/>
          <p:nvPr/>
        </p:nvSpPr>
        <p:spPr>
          <a:xfrm>
            <a:off x="2972281" y="4090902"/>
            <a:ext cx="396044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demo_student_scores</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595959"/>
                </a:solidFill>
                <a:latin typeface="微软雅黑" panose="020B0503020204020204" pitchFamily="34" charset="-122"/>
                <a:ea typeface="微软雅黑" panose="020B0503020204020204" pitchFamily="34" charset="-122"/>
              </a:rPr>
              <a:t>if()</a:t>
            </a:r>
            <a:r>
              <a:rPr lang="zh-CN" altLang="en-US" sz="2000" dirty="0">
                <a:solidFill>
                  <a:srgbClr val="595959"/>
                </a:solidFill>
                <a:latin typeface="微软雅黑" panose="020B0503020204020204" pitchFamily="34" charset="-122"/>
                <a:ea typeface="微软雅黑" panose="020B0503020204020204" pitchFamily="34" charset="-122"/>
              </a:rPr>
              <a:t>函数判断每个学生三次测试成绩的总和是否</a:t>
            </a:r>
            <a:r>
              <a:rPr lang="zh-CN" altLang="en-US" sz="2000" dirty="0">
                <a:solidFill>
                  <a:srgbClr val="1369B2"/>
                </a:solidFill>
                <a:latin typeface="微软雅黑" panose="020B0503020204020204" pitchFamily="34" charset="-122"/>
                <a:ea typeface="微软雅黑" panose="020B0503020204020204" pitchFamily="34" charset="-122"/>
              </a:rPr>
              <a:t>大于或等于</a:t>
            </a:r>
            <a:r>
              <a:rPr lang="en-US" altLang="zh-CN" sz="2000" dirty="0">
                <a:solidFill>
                  <a:srgbClr val="1369B2"/>
                </a:solidFill>
                <a:latin typeface="微软雅黑" panose="020B0503020204020204" pitchFamily="34" charset="-122"/>
                <a:ea typeface="微软雅黑" panose="020B0503020204020204" pitchFamily="34" charset="-122"/>
              </a:rPr>
              <a:t>240</a:t>
            </a:r>
            <a:r>
              <a:rPr lang="zh-CN" altLang="en-US" sz="2000" dirty="0">
                <a:solidFill>
                  <a:srgbClr val="595959"/>
                </a:solidFill>
                <a:latin typeface="微软雅黑" panose="020B0503020204020204" pitchFamily="34" charset="-122"/>
                <a:ea typeface="微软雅黑" panose="020B0503020204020204" pitchFamily="34" charset="-122"/>
              </a:rPr>
              <a:t>；若是，则返回合格，否则返回不合格，具体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3142878" y="3069754"/>
            <a:ext cx="8352929" cy="12241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537846" y="3141762"/>
            <a:ext cx="8144918"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name,if</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(s1+s2+s3 &gt;= 240,'</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合格</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不合格</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test3_total</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chapter6.demo_student_scores;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pic>
        <p:nvPicPr>
          <p:cNvPr id="12" name="图片 11"/>
          <p:cNvPicPr>
            <a:picLocks noChangeAspect="1"/>
          </p:cNvPicPr>
          <p:nvPr/>
        </p:nvPicPr>
        <p:blipFill>
          <a:blip r:embed="rId1"/>
          <a:stretch>
            <a:fillRect/>
          </a:stretch>
        </p:blipFill>
        <p:spPr>
          <a:xfrm>
            <a:off x="7751390" y="4529371"/>
            <a:ext cx="3450212" cy="1977310"/>
          </a:xfrm>
          <a:prstGeom prst="rect">
            <a:avLst/>
          </a:prstGeom>
        </p:spPr>
      </p:pic>
      <p:sp>
        <p:nvSpPr>
          <p:cNvPr id="14" name="1"/>
          <p:cNvSpPr txBox="1"/>
          <p:nvPr/>
        </p:nvSpPr>
        <p:spPr>
          <a:xfrm>
            <a:off x="3110399" y="4365898"/>
            <a:ext cx="396044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188461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demo_orders_time</a:t>
            </a:r>
            <a:r>
              <a:rPr lang="zh-CN" altLang="en-US" sz="2000" dirty="0">
                <a:solidFill>
                  <a:srgbClr val="595959"/>
                </a:solidFill>
                <a:latin typeface="微软雅黑" panose="020B0503020204020204" pitchFamily="34" charset="-122"/>
                <a:ea typeface="微软雅黑" panose="020B0503020204020204" pitchFamily="34" charset="-122"/>
              </a:rPr>
              <a:t>的数据，计算每个订单从下单到到货之间的天数，并使用</a:t>
            </a:r>
            <a:r>
              <a:rPr lang="en-US" altLang="zh-CN" sz="2000" dirty="0">
                <a:solidFill>
                  <a:srgbClr val="595959"/>
                </a:solidFill>
                <a:latin typeface="微软雅黑" panose="020B0503020204020204" pitchFamily="34" charset="-122"/>
                <a:ea typeface="微软雅黑" panose="020B0503020204020204" pitchFamily="34" charset="-122"/>
              </a:rPr>
              <a:t>CASE</a:t>
            </a:r>
            <a:r>
              <a:rPr lang="zh-CN" altLang="en-US" sz="2000" dirty="0">
                <a:solidFill>
                  <a:srgbClr val="595959"/>
                </a:solidFill>
                <a:latin typeface="微软雅黑" panose="020B0503020204020204" pitchFamily="34" charset="-122"/>
                <a:ea typeface="微软雅黑" panose="020B0503020204020204" pitchFamily="34" charset="-122"/>
              </a:rPr>
              <a:t>子句按天数范围进行评级：当小于或等于</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天时，返回快；当大于</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天且小于等于</a:t>
            </a:r>
            <a:r>
              <a:rPr lang="en-US" altLang="zh-CN" sz="2000" dirty="0">
                <a:solidFill>
                  <a:srgbClr val="595959"/>
                </a:solidFill>
                <a:latin typeface="微软雅黑" panose="020B0503020204020204" pitchFamily="34" charset="-122"/>
                <a:ea typeface="微软雅黑" panose="020B0503020204020204" pitchFamily="34" charset="-122"/>
              </a:rPr>
              <a:t>3</a:t>
            </a:r>
            <a:r>
              <a:rPr lang="zh-CN" altLang="en-US" sz="2000" dirty="0">
                <a:solidFill>
                  <a:srgbClr val="595959"/>
                </a:solidFill>
                <a:latin typeface="微软雅黑" panose="020B0503020204020204" pitchFamily="34" charset="-122"/>
                <a:ea typeface="微软雅黑" panose="020B0503020204020204" pitchFamily="34" charset="-122"/>
              </a:rPr>
              <a:t>天时，返回适中；当超过</a:t>
            </a:r>
            <a:r>
              <a:rPr lang="en-US" altLang="zh-CN" sz="2000" dirty="0">
                <a:solidFill>
                  <a:srgbClr val="595959"/>
                </a:solidFill>
                <a:latin typeface="微软雅黑" panose="020B0503020204020204" pitchFamily="34" charset="-122"/>
                <a:ea typeface="微软雅黑" panose="020B0503020204020204" pitchFamily="34" charset="-122"/>
              </a:rPr>
              <a:t>3</a:t>
            </a:r>
            <a:r>
              <a:rPr lang="zh-CN" altLang="en-US" sz="2000" dirty="0">
                <a:solidFill>
                  <a:srgbClr val="595959"/>
                </a:solidFill>
                <a:latin typeface="微软雅黑" panose="020B0503020204020204" pitchFamily="34" charset="-122"/>
                <a:ea typeface="微软雅黑" panose="020B0503020204020204" pitchFamily="34" charset="-122"/>
              </a:rPr>
              <a:t>天时，返回慢，具体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1"/>
          <a:stretch>
            <a:fillRect/>
          </a:stretch>
        </p:blipFill>
        <p:spPr>
          <a:xfrm>
            <a:off x="7823398" y="3123284"/>
            <a:ext cx="3374186" cy="3627250"/>
          </a:xfrm>
          <a:prstGeom prst="rect">
            <a:avLst/>
          </a:prstGeom>
        </p:spPr>
      </p:pic>
      <p:sp>
        <p:nvSpPr>
          <p:cNvPr id="16" name="原创设计师QQ598969553          _3"/>
          <p:cNvSpPr/>
          <p:nvPr/>
        </p:nvSpPr>
        <p:spPr>
          <a:xfrm>
            <a:off x="4157236" y="4383020"/>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7" name="原创设计师QQ598969553          _6"/>
          <p:cNvSpPr/>
          <p:nvPr/>
        </p:nvSpPr>
        <p:spPr>
          <a:xfrm>
            <a:off x="4721722" y="4157655"/>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8" name="原创设计师QQ598969553          _7"/>
          <p:cNvSpPr txBox="1"/>
          <p:nvPr/>
        </p:nvSpPr>
        <p:spPr>
          <a:xfrm>
            <a:off x="4909352" y="4207486"/>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9"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5185136" y="5060414"/>
            <a:ext cx="689444" cy="689444"/>
          </a:xfrm>
          <a:prstGeom prst="rect">
            <a:avLst/>
          </a:prstGeom>
        </p:spPr>
      </p:pic>
      <p:pic>
        <p:nvPicPr>
          <p:cNvPr id="20" name="对象 5"/>
          <p:cNvPicPr>
            <a:picLocks noChangeAspect="1"/>
          </p:cNvPicPr>
          <p:nvPr/>
        </p:nvPicPr>
        <p:blipFill>
          <a:blip r:embed="rId4"/>
          <a:stretch>
            <a:fillRect/>
          </a:stretch>
        </p:blipFill>
        <p:spPr>
          <a:xfrm>
            <a:off x="4839568" y="4544671"/>
            <a:ext cx="1076138" cy="691624"/>
          </a:xfrm>
        </p:spPr>
      </p:pic>
      <p:pic>
        <p:nvPicPr>
          <p:cNvPr id="21" name="对象 5"/>
          <p:cNvPicPr>
            <a:picLocks noChangeAspect="1"/>
          </p:cNvPicPr>
          <p:nvPr/>
        </p:nvPicPr>
        <p:blipFill>
          <a:blip r:embed="rId5"/>
          <a:stretch>
            <a:fillRect/>
          </a:stretch>
        </p:blipFill>
        <p:spPr>
          <a:xfrm>
            <a:off x="4407833" y="4544671"/>
            <a:ext cx="1939607" cy="706935"/>
          </a:xfrm>
        </p:spPr>
      </p:pic>
      <p:pic>
        <p:nvPicPr>
          <p:cNvPr id="22" name="对象 6"/>
          <p:cNvPicPr>
            <a:picLocks noChangeAspect="1"/>
          </p:cNvPicPr>
          <p:nvPr/>
        </p:nvPicPr>
        <p:blipFill>
          <a:blip r:embed="rId6"/>
          <a:stretch>
            <a:fillRect/>
          </a:stretch>
        </p:blipFill>
        <p:spPr>
          <a:xfrm>
            <a:off x="4912201" y="4643667"/>
            <a:ext cx="930870" cy="576847"/>
          </a:xfrm>
        </p:spPr>
      </p:pic>
      <p:pic>
        <p:nvPicPr>
          <p:cNvPr id="23" name="对象 1">
            <a:hlinkClick r:id="" action="ppaction://ole?verb=0"/>
          </p:cNvPr>
          <p:cNvPicPr>
            <a:picLocks noChangeAspect="1"/>
          </p:cNvPicPr>
          <p:nvPr/>
        </p:nvPicPr>
        <p:blipFill>
          <a:blip r:embed="rId7"/>
          <a:stretch>
            <a:fillRect/>
          </a:stretch>
        </p:blipFill>
        <p:spPr>
          <a:xfrm>
            <a:off x="4721722" y="4578735"/>
            <a:ext cx="1384341" cy="601037"/>
          </a:xfrm>
        </p:spPr>
      </p:pic>
      <p:graphicFrame>
        <p:nvGraphicFramePr>
          <p:cNvPr id="2" name="对象 1">
            <a:hlinkClick r:id="" action="ppaction://ole?verb=0"/>
          </p:cNvPr>
          <p:cNvGraphicFramePr>
            <a:graphicFrameLocks noChangeAspect="1"/>
          </p:cNvGraphicFramePr>
          <p:nvPr/>
        </p:nvGraphicFramePr>
        <p:xfrm>
          <a:off x="4786146" y="4579913"/>
          <a:ext cx="1229265" cy="620230"/>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276350" imgH="638175" progId="Package">
                  <p:embed/>
                </p:oleObj>
              </mc:Choice>
              <mc:Fallback>
                <p:oleObj name="包装程序外壳对象" showAsIcon="1" r:id="rId8" imgW="1276350" imgH="638175" progId="Package">
                  <p:embed/>
                  <p:pic>
                    <p:nvPicPr>
                      <p:cNvPr id="0" name="对象 1">
                        <a:hlinkClick r:id="" action="ppaction://ole?verb=0"/>
                      </p:cNvPr>
                      <p:cNvPicPr/>
                      <p:nvPr/>
                    </p:nvPicPr>
                    <p:blipFill>
                      <a:blip r:embed="rId9"/>
                      <a:stretch>
                        <a:fillRect/>
                      </a:stretch>
                    </p:blipFill>
                    <p:spPr>
                      <a:xfrm>
                        <a:off x="4786146" y="4579913"/>
                        <a:ext cx="1229265" cy="620230"/>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352928"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条件函数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4" name="图片 23"/>
          <p:cNvPicPr>
            <a:picLocks noChangeAspect="1"/>
          </p:cNvPicPr>
          <p:nvPr/>
        </p:nvPicPr>
        <p:blipFill>
          <a:blip r:embed="rId1"/>
          <a:stretch>
            <a:fillRect/>
          </a:stretch>
        </p:blipFill>
        <p:spPr>
          <a:xfrm>
            <a:off x="3203037" y="2493689"/>
            <a:ext cx="6492569" cy="332717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字符串函数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557586"/>
            <a:ext cx="6805930" cy="439248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1702164"/>
            <a:ext cx="5927055" cy="419294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在实际业务数据中，大量信息以</a:t>
            </a:r>
            <a:r>
              <a:rPr lang="zh-CN" altLang="en-US" sz="2000" dirty="0">
                <a:solidFill>
                  <a:srgbClr val="1369B2"/>
                </a:solidFill>
                <a:latin typeface="微软雅黑" panose="020B0503020204020204" pitchFamily="34" charset="-122"/>
                <a:ea typeface="微软雅黑" panose="020B0503020204020204" pitchFamily="34" charset="-122"/>
              </a:rPr>
              <a:t>文本形式</a:t>
            </a:r>
            <a:r>
              <a:rPr lang="zh-CN" altLang="en-US" sz="2000" dirty="0">
                <a:solidFill>
                  <a:srgbClr val="595959"/>
                </a:solidFill>
                <a:latin typeface="微软雅黑" panose="020B0503020204020204" pitchFamily="34" charset="-122"/>
                <a:ea typeface="微软雅黑" panose="020B0503020204020204" pitchFamily="34" charset="-122"/>
              </a:rPr>
              <a:t>存在，如</a:t>
            </a:r>
            <a:r>
              <a:rPr lang="zh-CN" altLang="en-US" sz="2000" dirty="0">
                <a:solidFill>
                  <a:srgbClr val="1369B2"/>
                </a:solidFill>
                <a:latin typeface="微软雅黑" panose="020B0503020204020204" pitchFamily="34" charset="-122"/>
                <a:ea typeface="微软雅黑" panose="020B0503020204020204" pitchFamily="34" charset="-122"/>
              </a:rPr>
              <a:t>日志记录</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用户评论</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产品描述</a:t>
            </a:r>
            <a:r>
              <a:rPr lang="zh-CN" altLang="en-US" sz="2000" dirty="0">
                <a:solidFill>
                  <a:srgbClr val="595959"/>
                </a:solidFill>
                <a:latin typeface="微软雅黑" panose="020B0503020204020204" pitchFamily="34" charset="-122"/>
                <a:ea typeface="微软雅黑" panose="020B0503020204020204" pitchFamily="34" charset="-122"/>
              </a:rPr>
              <a:t>等。如何高效地清洗、解析与格式化这些字符串，往往直接决定数据分析的成败。字符串函数为文本处理提供了丰富的能力，使各类字符串操作变得简洁高效。借助这些函数，用户不仅可以轻松提取所需的文本片段、调整大小写格式，还能通过模式匹配从非结构化文本中提取结构化信息，在日志解析和文本分析等场景中发挥关键作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68407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中常用内置字符串函数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2205658"/>
          <a:ext cx="9776052" cy="4104453"/>
        </p:xfrm>
        <a:graphic>
          <a:graphicData uri="http://schemas.openxmlformats.org/drawingml/2006/table">
            <a:tbl>
              <a:tblPr>
                <a:tableStyleId>{5C22544A-7EE6-4342-B048-85BDC9FD1C3A}</a:tableStyleId>
              </a:tblPr>
              <a:tblGrid>
                <a:gridCol w="2105066"/>
                <a:gridCol w="7670986"/>
              </a:tblGrid>
              <a:tr h="503753">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字符串函数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53">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base64()</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base64(bin)</a:t>
                      </a:r>
                      <a:r>
                        <a:rPr lang="zh-CN" altLang="en-US" sz="1800" kern="100">
                          <a:solidFill>
                            <a:srgbClr val="595959"/>
                          </a:solidFill>
                          <a:effectLst/>
                          <a:latin typeface="微软雅黑" panose="020B0503020204020204" pitchFamily="34" charset="-122"/>
                          <a:ea typeface="微软雅黑" panose="020B0503020204020204" pitchFamily="34" charset="-122"/>
                        </a:rPr>
                        <a:t>：将二进制数据</a:t>
                      </a:r>
                      <a:r>
                        <a:rPr lang="en-US" altLang="zh-CN" sz="1800" kern="100">
                          <a:solidFill>
                            <a:srgbClr val="595959"/>
                          </a:solidFill>
                          <a:effectLst/>
                          <a:latin typeface="微软雅黑" panose="020B0503020204020204" pitchFamily="34" charset="-122"/>
                          <a:ea typeface="微软雅黑" panose="020B0503020204020204" pitchFamily="34" charset="-122"/>
                        </a:rPr>
                        <a:t>bin</a:t>
                      </a:r>
                      <a:r>
                        <a:rPr lang="zh-CN" altLang="en-US" sz="1800" kern="100">
                          <a:solidFill>
                            <a:srgbClr val="595959"/>
                          </a:solidFill>
                          <a:effectLst/>
                          <a:latin typeface="微软雅黑" panose="020B0503020204020204" pitchFamily="34" charset="-122"/>
                          <a:ea typeface="微软雅黑" panose="020B0503020204020204" pitchFamily="34" charset="-122"/>
                        </a:rPr>
                        <a:t>转换为</a:t>
                      </a:r>
                      <a:r>
                        <a:rPr lang="en-US" altLang="zh-CN" sz="1800" kern="100">
                          <a:solidFill>
                            <a:srgbClr val="595959"/>
                          </a:solidFill>
                          <a:effectLst/>
                          <a:latin typeface="微软雅黑" panose="020B0503020204020204" pitchFamily="34" charset="-122"/>
                          <a:ea typeface="微软雅黑" panose="020B0503020204020204" pitchFamily="34" charset="-122"/>
                        </a:rPr>
                        <a:t>Base64</a:t>
                      </a:r>
                      <a:r>
                        <a:rPr lang="zh-CN" altLang="en-US" sz="1800" kern="100">
                          <a:solidFill>
                            <a:srgbClr val="595959"/>
                          </a:solidFill>
                          <a:effectLst/>
                          <a:latin typeface="微软雅黑" panose="020B0503020204020204" pitchFamily="34" charset="-122"/>
                          <a:ea typeface="微软雅黑" panose="020B0503020204020204" pitchFamily="34" charset="-122"/>
                        </a:rPr>
                        <a:t>字符串</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29586">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decode()</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decode(</a:t>
                      </a:r>
                      <a:r>
                        <a:rPr lang="en-US" sz="1800" kern="100" dirty="0" err="1">
                          <a:solidFill>
                            <a:srgbClr val="595959"/>
                          </a:solidFill>
                          <a:effectLst/>
                          <a:latin typeface="微软雅黑" panose="020B0503020204020204" pitchFamily="34" charset="-122"/>
                          <a:ea typeface="微软雅黑" panose="020B0503020204020204" pitchFamily="34" charset="-122"/>
                        </a:rPr>
                        <a:t>bin,charset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根据指定的字符集</a:t>
                      </a:r>
                      <a:r>
                        <a:rPr lang="en-US" sz="1800" kern="100" dirty="0">
                          <a:solidFill>
                            <a:srgbClr val="595959"/>
                          </a:solidFill>
                          <a:effectLst/>
                          <a:latin typeface="微软雅黑" panose="020B0503020204020204" pitchFamily="34" charset="-122"/>
                          <a:ea typeface="微软雅黑" panose="020B0503020204020204" pitchFamily="34" charset="-122"/>
                        </a:rPr>
                        <a:t>charset，</a:t>
                      </a:r>
                      <a:r>
                        <a:rPr lang="zh-CN" altLang="en-US" sz="1800" kern="100" dirty="0">
                          <a:solidFill>
                            <a:srgbClr val="595959"/>
                          </a:solidFill>
                          <a:effectLst/>
                          <a:latin typeface="微软雅黑" panose="020B0503020204020204" pitchFamily="34" charset="-122"/>
                          <a:ea typeface="微软雅黑" panose="020B0503020204020204" pitchFamily="34" charset="-122"/>
                        </a:rPr>
                        <a:t>将二进制数据</a:t>
                      </a:r>
                      <a:r>
                        <a:rPr lang="en-US" sz="1800" kern="100" dirty="0">
                          <a:solidFill>
                            <a:srgbClr val="595959"/>
                          </a:solidFill>
                          <a:effectLst/>
                          <a:latin typeface="微软雅黑" panose="020B0503020204020204" pitchFamily="34" charset="-122"/>
                          <a:ea typeface="微软雅黑" panose="020B0503020204020204" pitchFamily="34" charset="-122"/>
                        </a:rPr>
                        <a:t>bin</a:t>
                      </a:r>
                      <a:r>
                        <a:rPr lang="zh-CN" altLang="en-US" sz="1800" kern="100" dirty="0">
                          <a:solidFill>
                            <a:srgbClr val="595959"/>
                          </a:solidFill>
                          <a:effectLst/>
                          <a:latin typeface="微软雅黑" panose="020B0503020204020204" pitchFamily="34" charset="-122"/>
                          <a:ea typeface="微软雅黑" panose="020B0503020204020204" pitchFamily="34" charset="-122"/>
                        </a:rPr>
                        <a:t>解码为字符串。常见字符集包括</a:t>
                      </a:r>
                      <a:r>
                        <a:rPr lang="en-US" sz="1800" kern="100" dirty="0">
                          <a:solidFill>
                            <a:srgbClr val="595959"/>
                          </a:solidFill>
                          <a:effectLst/>
                          <a:latin typeface="微软雅黑" panose="020B0503020204020204" pitchFamily="34" charset="-122"/>
                          <a:ea typeface="微软雅黑" panose="020B0503020204020204" pitchFamily="34" charset="-122"/>
                        </a:rPr>
                        <a:t>UTF-8、ISO-8859-1</a:t>
                      </a:r>
                      <a:r>
                        <a:rPr lang="zh-CN" altLang="en-US" sz="1800" kern="100" dirty="0">
                          <a:solidFill>
                            <a:srgbClr val="595959"/>
                          </a:solidFill>
                          <a:effectLst/>
                          <a:latin typeface="微软雅黑" panose="020B0503020204020204" pitchFamily="34" charset="-122"/>
                          <a:ea typeface="微软雅黑" panose="020B0503020204020204" pitchFamily="34" charset="-122"/>
                        </a:rPr>
                        <a:t>等。</a:t>
                      </a:r>
                      <a:r>
                        <a:rPr lang="en-US" sz="1800" kern="100" dirty="0">
                          <a:solidFill>
                            <a:srgbClr val="595959"/>
                          </a:solidFill>
                          <a:effectLst/>
                          <a:latin typeface="微软雅黑" panose="020B0503020204020204" pitchFamily="34" charset="-122"/>
                          <a:ea typeface="微软雅黑" panose="020B0503020204020204" pitchFamily="34" charset="-122"/>
                        </a:rPr>
                        <a:t>charset</a:t>
                      </a:r>
                      <a:r>
                        <a:rPr lang="zh-CN" altLang="en-US" sz="1800" kern="100" dirty="0">
                          <a:solidFill>
                            <a:srgbClr val="595959"/>
                          </a:solidFill>
                          <a:effectLst/>
                          <a:latin typeface="微软雅黑" panose="020B0503020204020204" pitchFamily="34" charset="-122"/>
                          <a:ea typeface="微软雅黑" panose="020B0503020204020204" pitchFamily="34" charset="-122"/>
                        </a:rPr>
                        <a:t>为字符串类型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5985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encode()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encode(</a:t>
                      </a:r>
                      <a:r>
                        <a:rPr lang="en-US" sz="1800" kern="100" dirty="0" err="1">
                          <a:solidFill>
                            <a:srgbClr val="595959"/>
                          </a:solidFill>
                          <a:effectLst/>
                          <a:latin typeface="微软雅黑" panose="020B0503020204020204" pitchFamily="34" charset="-122"/>
                          <a:ea typeface="微软雅黑" panose="020B0503020204020204" pitchFamily="34" charset="-122"/>
                        </a:rPr>
                        <a:t>str,charset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根据指定的字符集</a:t>
                      </a:r>
                      <a:r>
                        <a:rPr lang="en-US" sz="1800" kern="100" dirty="0">
                          <a:solidFill>
                            <a:srgbClr val="595959"/>
                          </a:solidFill>
                          <a:effectLst/>
                          <a:latin typeface="微软雅黑" panose="020B0503020204020204" pitchFamily="34" charset="-122"/>
                          <a:ea typeface="微软雅黑" panose="020B0503020204020204" pitchFamily="34" charset="-122"/>
                        </a:rPr>
                        <a:t>charset，</a:t>
                      </a:r>
                      <a:r>
                        <a:rPr lang="zh-CN" altLang="en-US" sz="1800" kern="100" dirty="0">
                          <a:solidFill>
                            <a:srgbClr val="595959"/>
                          </a:solidFill>
                          <a:effectLst/>
                          <a:latin typeface="微软雅黑" panose="020B0503020204020204" pitchFamily="34" charset="-122"/>
                          <a:ea typeface="微软雅黑" panose="020B0503020204020204" pitchFamily="34" charset="-122"/>
                        </a:rPr>
                        <a:t>将字符串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编码为二进制数据</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5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length()</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length(str)：</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的长度</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5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concat()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concat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str,str,str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将多个字符串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按顺序拼接成新的字符串</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54646" y="1629594"/>
          <a:ext cx="10081120" cy="4691800"/>
        </p:xfrm>
        <a:graphic>
          <a:graphicData uri="http://schemas.openxmlformats.org/drawingml/2006/table">
            <a:tbl>
              <a:tblPr>
                <a:tableStyleId>{5C22544A-7EE6-4342-B048-85BDC9FD1C3A}</a:tableStyleId>
              </a:tblPr>
              <a:tblGrid>
                <a:gridCol w="2170756"/>
                <a:gridCol w="7910364"/>
              </a:tblGrid>
              <a:tr h="792088">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字符串函数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0500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concat_ws()</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concat_ws</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delimiter,str,str,str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将多个字符串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通过指定分隔符</a:t>
                      </a:r>
                      <a:r>
                        <a:rPr lang="en-US" sz="1800" kern="100" dirty="0">
                          <a:solidFill>
                            <a:srgbClr val="595959"/>
                          </a:solidFill>
                          <a:effectLst/>
                          <a:latin typeface="微软雅黑" panose="020B0503020204020204" pitchFamily="34" charset="-122"/>
                          <a:ea typeface="微软雅黑" panose="020B0503020204020204" pitchFamily="34" charset="-122"/>
                        </a:rPr>
                        <a:t>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按顺序拼接成新的字符串。</a:t>
                      </a:r>
                      <a:r>
                        <a:rPr lang="en-US" sz="1800" kern="100" dirty="0">
                          <a:solidFill>
                            <a:srgbClr val="595959"/>
                          </a:solidFill>
                          <a:effectLst/>
                          <a:latin typeface="微软雅黑" panose="020B0503020204020204" pitchFamily="34" charset="-122"/>
                          <a:ea typeface="微软雅黑" panose="020B0503020204020204" pitchFamily="34" charset="-122"/>
                        </a:rPr>
                        <a:t>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为字符串类型</a:t>
                      </a:r>
                      <a:endParaRPr lang="zh-CN" altLang="en-US" sz="1800" kern="100" dirty="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concat_ws</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delimiter,array</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将</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集合中的元素通过指定分隔符</a:t>
                      </a:r>
                      <a:r>
                        <a:rPr lang="en-US" sz="1800" kern="100" dirty="0">
                          <a:solidFill>
                            <a:srgbClr val="595959"/>
                          </a:solidFill>
                          <a:effectLst/>
                          <a:latin typeface="微软雅黑" panose="020B0503020204020204" pitchFamily="34" charset="-122"/>
                          <a:ea typeface="微软雅黑" panose="020B0503020204020204" pitchFamily="34" charset="-122"/>
                        </a:rPr>
                        <a:t>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按顺序拼接成字符串</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33372">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format_number()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format_number(number,d)：</a:t>
                      </a:r>
                      <a:r>
                        <a:rPr lang="zh-CN" altLang="en-US" sz="1800" kern="100">
                          <a:solidFill>
                            <a:srgbClr val="595959"/>
                          </a:solidFill>
                          <a:effectLst/>
                          <a:latin typeface="微软雅黑" panose="020B0503020204020204" pitchFamily="34" charset="-122"/>
                          <a:ea typeface="微软雅黑" panose="020B0503020204020204" pitchFamily="34" charset="-122"/>
                        </a:rPr>
                        <a:t>将数字</a:t>
                      </a:r>
                      <a:r>
                        <a:rPr lang="en-US" sz="1800" kern="100">
                          <a:solidFill>
                            <a:srgbClr val="595959"/>
                          </a:solidFill>
                          <a:effectLst/>
                          <a:latin typeface="微软雅黑" panose="020B0503020204020204" pitchFamily="34" charset="-122"/>
                          <a:ea typeface="微软雅黑" panose="020B0503020204020204" pitchFamily="34" charset="-122"/>
                        </a:rPr>
                        <a:t>number</a:t>
                      </a:r>
                      <a:r>
                        <a:rPr lang="zh-CN" altLang="en-US" sz="1800" kern="100">
                          <a:solidFill>
                            <a:srgbClr val="595959"/>
                          </a:solidFill>
                          <a:effectLst/>
                          <a:latin typeface="微软雅黑" panose="020B0503020204020204" pitchFamily="34" charset="-122"/>
                          <a:ea typeface="微软雅黑" panose="020B0503020204020204" pitchFamily="34" charset="-122"/>
                        </a:rPr>
                        <a:t>通过四舍五入的方式保留指定位数</a:t>
                      </a:r>
                      <a:r>
                        <a:rPr lang="en-US" sz="1800" kern="100">
                          <a:solidFill>
                            <a:srgbClr val="595959"/>
                          </a:solidFill>
                          <a:effectLst/>
                          <a:latin typeface="微软雅黑" panose="020B0503020204020204" pitchFamily="34" charset="-122"/>
                          <a:ea typeface="微软雅黑" panose="020B0503020204020204" pitchFamily="34" charset="-122"/>
                        </a:rPr>
                        <a:t>d</a:t>
                      </a:r>
                      <a:r>
                        <a:rPr lang="zh-CN" altLang="en-US" sz="1800" kern="100">
                          <a:solidFill>
                            <a:srgbClr val="595959"/>
                          </a:solidFill>
                          <a:effectLst/>
                          <a:latin typeface="微软雅黑" panose="020B0503020204020204" pitchFamily="34" charset="-122"/>
                          <a:ea typeface="微软雅黑" panose="020B0503020204020204" pitchFamily="34" charset="-122"/>
                        </a:rPr>
                        <a:t>的小数，并格式化为千分位分隔符形式的字符串。</a:t>
                      </a:r>
                      <a:r>
                        <a:rPr lang="en-US" sz="1800" kern="100">
                          <a:solidFill>
                            <a:srgbClr val="595959"/>
                          </a:solidFill>
                          <a:effectLst/>
                          <a:latin typeface="微软雅黑" panose="020B0503020204020204" pitchFamily="34" charset="-122"/>
                          <a:ea typeface="微软雅黑" panose="020B0503020204020204" pitchFamily="34" charset="-122"/>
                        </a:rPr>
                        <a:t>d</a:t>
                      </a:r>
                      <a:r>
                        <a:rPr lang="zh-CN" altLang="en-US" sz="1800" kern="100">
                          <a:solidFill>
                            <a:srgbClr val="595959"/>
                          </a:solidFill>
                          <a:effectLst/>
                          <a:latin typeface="微软雅黑" panose="020B0503020204020204" pitchFamily="34" charset="-122"/>
                          <a:ea typeface="微软雅黑" panose="020B0503020204020204" pitchFamily="34" charset="-122"/>
                        </a:rPr>
                        <a:t>为整数类型 </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33372">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get_json_object</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get_json_object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json_string,path</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根据指定的</a:t>
                      </a:r>
                      <a:r>
                        <a:rPr lang="en-US" sz="1800" kern="100" dirty="0">
                          <a:solidFill>
                            <a:srgbClr val="595959"/>
                          </a:solidFill>
                          <a:effectLst/>
                          <a:latin typeface="微软雅黑" panose="020B0503020204020204" pitchFamily="34" charset="-122"/>
                          <a:ea typeface="微软雅黑" panose="020B0503020204020204" pitchFamily="34" charset="-122"/>
                        </a:rPr>
                        <a:t>JSON</a:t>
                      </a:r>
                      <a:r>
                        <a:rPr lang="zh-CN" altLang="en-US" sz="1800" kern="100" dirty="0">
                          <a:solidFill>
                            <a:srgbClr val="595959"/>
                          </a:solidFill>
                          <a:effectLst/>
                          <a:latin typeface="微软雅黑" panose="020B0503020204020204" pitchFamily="34" charset="-122"/>
                          <a:ea typeface="微软雅黑" panose="020B0503020204020204" pitchFamily="34" charset="-122"/>
                        </a:rPr>
                        <a:t>路径</a:t>
                      </a:r>
                      <a:r>
                        <a:rPr lang="en-US" sz="1800" kern="100" dirty="0">
                          <a:solidFill>
                            <a:srgbClr val="595959"/>
                          </a:solidFill>
                          <a:effectLst/>
                          <a:latin typeface="微软雅黑" panose="020B0503020204020204" pitchFamily="34" charset="-122"/>
                          <a:ea typeface="微软雅黑" panose="020B0503020204020204" pitchFamily="34" charset="-122"/>
                        </a:rPr>
                        <a:t>path</a:t>
                      </a:r>
                      <a:r>
                        <a:rPr lang="zh-CN" altLang="en-US" sz="1800" kern="100" dirty="0">
                          <a:solidFill>
                            <a:srgbClr val="595959"/>
                          </a:solidFill>
                          <a:effectLst/>
                          <a:latin typeface="微软雅黑" panose="020B0503020204020204" pitchFamily="34" charset="-122"/>
                          <a:ea typeface="微软雅黑" panose="020B0503020204020204" pitchFamily="34" charset="-122"/>
                        </a:rPr>
                        <a:t>从</a:t>
                      </a:r>
                      <a:r>
                        <a:rPr lang="en-US" sz="1800" kern="100" dirty="0">
                          <a:solidFill>
                            <a:srgbClr val="595959"/>
                          </a:solidFill>
                          <a:effectLst/>
                          <a:latin typeface="微软雅黑" panose="020B0503020204020204" pitchFamily="34" charset="-122"/>
                          <a:ea typeface="微软雅黑" panose="020B0503020204020204" pitchFamily="34" charset="-122"/>
                        </a:rPr>
                        <a:t>JSON</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字符串</a:t>
                      </a:r>
                      <a:r>
                        <a:rPr lang="en-US" sz="1800" kern="100" dirty="0" err="1">
                          <a:solidFill>
                            <a:srgbClr val="595959"/>
                          </a:solidFill>
                          <a:effectLst/>
                          <a:latin typeface="微软雅黑" panose="020B0503020204020204" pitchFamily="34" charset="-122"/>
                          <a:ea typeface="微软雅黑" panose="020B0503020204020204" pitchFamily="34" charset="-122"/>
                        </a:rPr>
                        <a:t>json_string</a:t>
                      </a:r>
                      <a:r>
                        <a:rPr lang="zh-CN" altLang="en-US" sz="1800" kern="100" dirty="0">
                          <a:solidFill>
                            <a:srgbClr val="595959"/>
                          </a:solidFill>
                          <a:effectLst/>
                          <a:latin typeface="微软雅黑" panose="020B0503020204020204" pitchFamily="34" charset="-122"/>
                          <a:ea typeface="微软雅黑" panose="020B0503020204020204" pitchFamily="34" charset="-122"/>
                        </a:rPr>
                        <a:t>中提取</a:t>
                      </a:r>
                      <a:r>
                        <a:rPr lang="en-US" sz="1800" kern="100" dirty="0">
                          <a:solidFill>
                            <a:srgbClr val="595959"/>
                          </a:solidFill>
                          <a:effectLst/>
                          <a:latin typeface="微软雅黑" panose="020B0503020204020204" pitchFamily="34" charset="-122"/>
                          <a:ea typeface="微软雅黑" panose="020B0503020204020204" pitchFamily="34" charset="-122"/>
                        </a:rPr>
                        <a:t>JSON</a:t>
                      </a:r>
                      <a:r>
                        <a:rPr lang="zh-CN" altLang="en-US" sz="1800" kern="100" dirty="0">
                          <a:solidFill>
                            <a:srgbClr val="595959"/>
                          </a:solidFill>
                          <a:effectLst/>
                          <a:latin typeface="微软雅黑" panose="020B0503020204020204" pitchFamily="34" charset="-122"/>
                          <a:ea typeface="微软雅黑" panose="020B0503020204020204" pitchFamily="34" charset="-122"/>
                        </a:rPr>
                        <a:t>对象。若输入的</a:t>
                      </a:r>
                      <a:r>
                        <a:rPr lang="en-US" sz="1800" kern="100" dirty="0">
                          <a:solidFill>
                            <a:srgbClr val="595959"/>
                          </a:solidFill>
                          <a:effectLst/>
                          <a:latin typeface="微软雅黑" panose="020B0503020204020204" pitchFamily="34" charset="-122"/>
                          <a:ea typeface="微软雅黑" panose="020B0503020204020204" pitchFamily="34" charset="-122"/>
                        </a:rPr>
                        <a:t>JSON</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字符串无效，则返回</a:t>
                      </a:r>
                      <a:r>
                        <a:rPr lang="en-US" sz="1800" kern="100" dirty="0">
                          <a:solidFill>
                            <a:srgbClr val="595959"/>
                          </a:solidFill>
                          <a:effectLst/>
                          <a:latin typeface="微软雅黑" panose="020B0503020204020204" pitchFamily="34" charset="-122"/>
                          <a:ea typeface="微软雅黑" panose="020B0503020204020204" pitchFamily="34" charset="-122"/>
                        </a:rPr>
                        <a:t>NULL。JSON</a:t>
                      </a:r>
                      <a:r>
                        <a:rPr lang="zh-CN" altLang="en-US" sz="1800" kern="100" dirty="0">
                          <a:solidFill>
                            <a:srgbClr val="595959"/>
                          </a:solidFill>
                          <a:effectLst/>
                          <a:latin typeface="微软雅黑" panose="020B0503020204020204" pitchFamily="34" charset="-122"/>
                          <a:ea typeface="微软雅黑" panose="020B0503020204020204" pitchFamily="34" charset="-122"/>
                        </a:rPr>
                        <a:t>路径只能包含</a:t>
                      </a:r>
                      <a:r>
                        <a:rPr lang="en-US" altLang="zh-CN" sz="1800" kern="100" dirty="0">
                          <a:solidFill>
                            <a:srgbClr val="595959"/>
                          </a:solidFill>
                          <a:effectLst/>
                          <a:latin typeface="微软雅黑" panose="020B0503020204020204" pitchFamily="34" charset="-122"/>
                          <a:ea typeface="微软雅黑" panose="020B0503020204020204" pitchFamily="34" charset="-122"/>
                        </a:rPr>
                        <a:t>[0-9</a:t>
                      </a:r>
                      <a:r>
                        <a:rPr lang="en-US" sz="1800" kern="100" dirty="0">
                          <a:solidFill>
                            <a:srgbClr val="595959"/>
                          </a:solidFill>
                          <a:effectLst/>
                          <a:latin typeface="微软雅黑" panose="020B0503020204020204" pitchFamily="34" charset="-122"/>
                          <a:ea typeface="微软雅黑" panose="020B0503020204020204" pitchFamily="34" charset="-122"/>
                        </a:rPr>
                        <a:t>a-z_]</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字符，不能包含大写字母或特殊字符</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18642" y="1485578"/>
          <a:ext cx="10153128" cy="4910256"/>
        </p:xfrm>
        <a:graphic>
          <a:graphicData uri="http://schemas.openxmlformats.org/drawingml/2006/table">
            <a:tbl>
              <a:tblPr>
                <a:tableStyleId>{5C22544A-7EE6-4342-B048-85BDC9FD1C3A}</a:tableStyleId>
              </a:tblPr>
              <a:tblGrid>
                <a:gridCol w="2186262"/>
                <a:gridCol w="7966866"/>
              </a:tblGrid>
              <a:tr h="991986">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字符串函数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198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instr()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instr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str,substr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返回字符串</a:t>
                      </a:r>
                      <a:r>
                        <a:rPr lang="en-US" sz="1800" kern="100" dirty="0" err="1">
                          <a:solidFill>
                            <a:srgbClr val="595959"/>
                          </a:solidFill>
                          <a:effectLst/>
                          <a:latin typeface="微软雅黑" panose="020B0503020204020204" pitchFamily="34" charset="-122"/>
                          <a:ea typeface="微软雅黑" panose="020B0503020204020204" pitchFamily="34" charset="-122"/>
                        </a:rPr>
                        <a:t>substr</a:t>
                      </a:r>
                      <a:r>
                        <a:rPr lang="zh-CN" altLang="en-US" sz="1800" kern="100" dirty="0">
                          <a:solidFill>
                            <a:srgbClr val="595959"/>
                          </a:solidFill>
                          <a:effectLst/>
                          <a:latin typeface="微软雅黑" panose="020B0503020204020204" pitchFamily="34" charset="-122"/>
                          <a:ea typeface="微软雅黑" panose="020B0503020204020204" pitchFamily="34" charset="-122"/>
                        </a:rPr>
                        <a:t>在字符串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中第一次出现的位置，计数从</a:t>
                      </a:r>
                      <a:r>
                        <a:rPr lang="en-US" altLang="zh-CN" sz="1800" kern="100" dirty="0">
                          <a:solidFill>
                            <a:srgbClr val="595959"/>
                          </a:solidFill>
                          <a:effectLst/>
                          <a:latin typeface="微软雅黑" panose="020B0503020204020204" pitchFamily="34" charset="-122"/>
                          <a:ea typeface="微软雅黑" panose="020B0503020204020204" pitchFamily="34" charset="-122"/>
                        </a:rPr>
                        <a:t>1</a:t>
                      </a:r>
                      <a:r>
                        <a:rPr lang="zh-CN" altLang="en-US" sz="1800" kern="100" dirty="0">
                          <a:solidFill>
                            <a:srgbClr val="595959"/>
                          </a:solidFill>
                          <a:effectLst/>
                          <a:latin typeface="微软雅黑" panose="020B0503020204020204" pitchFamily="34" charset="-122"/>
                          <a:ea typeface="微软雅黑" panose="020B0503020204020204" pitchFamily="34" charset="-122"/>
                        </a:rPr>
                        <a:t>开始。若任意一个字符串为</a:t>
                      </a:r>
                      <a:r>
                        <a:rPr lang="en-US" sz="1800" kern="100" dirty="0">
                          <a:solidFill>
                            <a:srgbClr val="595959"/>
                          </a:solidFill>
                          <a:effectLst/>
                          <a:latin typeface="微软雅黑" panose="020B0503020204020204" pitchFamily="34" charset="-122"/>
                          <a:ea typeface="微软雅黑" panose="020B0503020204020204" pitchFamily="34" charset="-122"/>
                        </a:rPr>
                        <a:t>NULL，</a:t>
                      </a:r>
                      <a:r>
                        <a:rPr lang="zh-CN" altLang="en-US" sz="1800" kern="100" dirty="0">
                          <a:solidFill>
                            <a:srgbClr val="595959"/>
                          </a:solidFill>
                          <a:effectLst/>
                          <a:latin typeface="微软雅黑" panose="020B0503020204020204" pitchFamily="34" charset="-122"/>
                          <a:ea typeface="微软雅黑" panose="020B0503020204020204" pitchFamily="34" charset="-122"/>
                        </a:rPr>
                        <a:t>则返回</a:t>
                      </a:r>
                      <a:r>
                        <a:rPr lang="en-US" sz="1800" kern="100" dirty="0">
                          <a:solidFill>
                            <a:srgbClr val="595959"/>
                          </a:solidFill>
                          <a:effectLst/>
                          <a:latin typeface="微软雅黑" panose="020B0503020204020204" pitchFamily="34" charset="-122"/>
                          <a:ea typeface="微软雅黑" panose="020B0503020204020204" pitchFamily="34" charset="-122"/>
                        </a:rPr>
                        <a:t>NULL；</a:t>
                      </a:r>
                      <a:r>
                        <a:rPr lang="zh-CN" altLang="en-US" sz="1800" kern="100" dirty="0">
                          <a:solidFill>
                            <a:srgbClr val="595959"/>
                          </a:solidFill>
                          <a:effectLst/>
                          <a:latin typeface="微软雅黑" panose="020B0503020204020204" pitchFamily="34" charset="-122"/>
                          <a:ea typeface="微软雅黑" panose="020B0503020204020204" pitchFamily="34" charset="-122"/>
                        </a:rPr>
                        <a:t>若字符串</a:t>
                      </a:r>
                      <a:r>
                        <a:rPr lang="en-US" sz="1800" kern="100" dirty="0" err="1">
                          <a:solidFill>
                            <a:srgbClr val="595959"/>
                          </a:solidFill>
                          <a:effectLst/>
                          <a:latin typeface="微软雅黑" panose="020B0503020204020204" pitchFamily="34" charset="-122"/>
                          <a:ea typeface="微软雅黑" panose="020B0503020204020204" pitchFamily="34" charset="-122"/>
                        </a:rPr>
                        <a:t>substr</a:t>
                      </a:r>
                      <a:r>
                        <a:rPr lang="zh-CN" altLang="en-US" sz="1800" kern="100" dirty="0">
                          <a:solidFill>
                            <a:srgbClr val="595959"/>
                          </a:solidFill>
                          <a:effectLst/>
                          <a:latin typeface="微软雅黑" panose="020B0503020204020204" pitchFamily="34" charset="-122"/>
                          <a:ea typeface="微软雅黑" panose="020B0503020204020204" pitchFamily="34" charset="-122"/>
                        </a:rPr>
                        <a:t>不在字符串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中，则返回</a:t>
                      </a:r>
                      <a:r>
                        <a:rPr lang="en-US" altLang="zh-CN" sz="1800" kern="100" dirty="0">
                          <a:solidFill>
                            <a:srgbClr val="595959"/>
                          </a:solidFill>
                          <a:effectLst/>
                          <a:latin typeface="微软雅黑" panose="020B0503020204020204" pitchFamily="34" charset="-122"/>
                          <a:ea typeface="微软雅黑" panose="020B0503020204020204" pitchFamily="34" charset="-122"/>
                        </a:rPr>
                        <a:t>0</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3532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lower()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lower(str)：</a:t>
                      </a:r>
                      <a:r>
                        <a:rPr lang="zh-CN" altLang="en-US" sz="1800" kern="100">
                          <a:solidFill>
                            <a:srgbClr val="595959"/>
                          </a:solidFill>
                          <a:effectLst/>
                          <a:latin typeface="微软雅黑" panose="020B0503020204020204" pitchFamily="34" charset="-122"/>
                          <a:ea typeface="微软雅黑" panose="020B0503020204020204" pitchFamily="34" charset="-122"/>
                        </a:rPr>
                        <a:t>将字符串</a:t>
                      </a:r>
                      <a:r>
                        <a:rPr lang="en-US" sz="1800" kern="100">
                          <a:solidFill>
                            <a:srgbClr val="595959"/>
                          </a:solidFill>
                          <a:effectLst/>
                          <a:latin typeface="微软雅黑" panose="020B0503020204020204" pitchFamily="34" charset="-122"/>
                          <a:ea typeface="微软雅黑" panose="020B0503020204020204" pitchFamily="34" charset="-122"/>
                        </a:rPr>
                        <a:t>str</a:t>
                      </a:r>
                      <a:r>
                        <a:rPr lang="zh-CN" altLang="en-US" sz="1800" kern="100">
                          <a:solidFill>
                            <a:srgbClr val="595959"/>
                          </a:solidFill>
                          <a:effectLst/>
                          <a:latin typeface="微软雅黑" panose="020B0503020204020204" pitchFamily="34" charset="-122"/>
                          <a:ea typeface="微软雅黑" panose="020B0503020204020204" pitchFamily="34" charset="-122"/>
                        </a:rPr>
                        <a:t>的所有字母转换为小写</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35326">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upper()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upper(str) ：</a:t>
                      </a:r>
                      <a:r>
                        <a:rPr lang="zh-CN" altLang="en-US" sz="1800" kern="100">
                          <a:solidFill>
                            <a:srgbClr val="595959"/>
                          </a:solidFill>
                          <a:effectLst/>
                          <a:latin typeface="微软雅黑" panose="020B0503020204020204" pitchFamily="34" charset="-122"/>
                          <a:ea typeface="微软雅黑" panose="020B0503020204020204" pitchFamily="34" charset="-122"/>
                        </a:rPr>
                        <a:t>将字符串</a:t>
                      </a:r>
                      <a:r>
                        <a:rPr lang="en-US" sz="1800" kern="100">
                          <a:solidFill>
                            <a:srgbClr val="595959"/>
                          </a:solidFill>
                          <a:effectLst/>
                          <a:latin typeface="微软雅黑" panose="020B0503020204020204" pitchFamily="34" charset="-122"/>
                          <a:ea typeface="微软雅黑" panose="020B0503020204020204" pitchFamily="34" charset="-122"/>
                        </a:rPr>
                        <a:t>str</a:t>
                      </a:r>
                      <a:r>
                        <a:rPr lang="zh-CN" altLang="en-US" sz="1800" kern="100">
                          <a:solidFill>
                            <a:srgbClr val="595959"/>
                          </a:solidFill>
                          <a:effectLst/>
                          <a:latin typeface="微软雅黑" panose="020B0503020204020204" pitchFamily="34" charset="-122"/>
                          <a:ea typeface="微软雅黑" panose="020B0503020204020204" pitchFamily="34" charset="-122"/>
                        </a:rPr>
                        <a:t>的所有字母转换为大写</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0329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initcap()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initcap(str) </a:t>
                      </a:r>
                      <a:r>
                        <a:rPr lang="zh-CN" altLang="en-US" sz="1800" kern="100">
                          <a:solidFill>
                            <a:srgbClr val="595959"/>
                          </a:solidFill>
                          <a:effectLst/>
                          <a:latin typeface="微软雅黑" panose="020B0503020204020204" pitchFamily="34" charset="-122"/>
                          <a:ea typeface="微软雅黑" panose="020B0503020204020204" pitchFamily="34" charset="-122"/>
                        </a:rPr>
                        <a:t>：将字符串</a:t>
                      </a:r>
                      <a:r>
                        <a:rPr lang="en-US" altLang="zh-CN" sz="1800" kern="100">
                          <a:solidFill>
                            <a:srgbClr val="595959"/>
                          </a:solidFill>
                          <a:effectLst/>
                          <a:latin typeface="微软雅黑" panose="020B0503020204020204" pitchFamily="34" charset="-122"/>
                          <a:ea typeface="微软雅黑" panose="020B0503020204020204" pitchFamily="34" charset="-122"/>
                        </a:rPr>
                        <a:t>str</a:t>
                      </a:r>
                      <a:r>
                        <a:rPr lang="zh-CN" altLang="en-US" sz="1800" kern="100">
                          <a:solidFill>
                            <a:srgbClr val="595959"/>
                          </a:solidFill>
                          <a:effectLst/>
                          <a:latin typeface="微软雅黑" panose="020B0503020204020204" pitchFamily="34" charset="-122"/>
                          <a:ea typeface="微软雅黑" panose="020B0503020204020204" pitchFamily="34" charset="-122"/>
                        </a:rPr>
                        <a:t>中每个单词（通常按空格拆词）的首字母转换为大写、其余字母转换为小写</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70329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lpad()</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lpad</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str,len,pad</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从字符串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的左侧不断填充字符串</a:t>
                      </a:r>
                      <a:r>
                        <a:rPr lang="en-US" sz="1800" kern="100" dirty="0">
                          <a:solidFill>
                            <a:srgbClr val="595959"/>
                          </a:solidFill>
                          <a:effectLst/>
                          <a:latin typeface="微软雅黑" panose="020B0503020204020204" pitchFamily="34" charset="-122"/>
                          <a:ea typeface="微软雅黑" panose="020B0503020204020204" pitchFamily="34" charset="-122"/>
                        </a:rPr>
                        <a:t>pad，</a:t>
                      </a:r>
                      <a:r>
                        <a:rPr lang="zh-CN" altLang="en-US" sz="1800" kern="100" dirty="0">
                          <a:solidFill>
                            <a:srgbClr val="595959"/>
                          </a:solidFill>
                          <a:effectLst/>
                          <a:latin typeface="微软雅黑" panose="020B0503020204020204" pitchFamily="34" charset="-122"/>
                          <a:ea typeface="微软雅黑" panose="020B0503020204020204" pitchFamily="34" charset="-122"/>
                        </a:rPr>
                        <a:t>直到其长度达到指定的</a:t>
                      </a:r>
                      <a:r>
                        <a:rPr lang="en-US" sz="1800" kern="100" dirty="0" err="1">
                          <a:solidFill>
                            <a:srgbClr val="595959"/>
                          </a:solidFill>
                          <a:effectLst/>
                          <a:latin typeface="微软雅黑" panose="020B0503020204020204" pitchFamily="34" charset="-122"/>
                          <a:ea typeface="微软雅黑" panose="020B0503020204020204" pitchFamily="34" charset="-122"/>
                        </a:rPr>
                        <a:t>len</a:t>
                      </a:r>
                      <a:r>
                        <a:rPr lang="en-US" sz="1800" kern="100" dirty="0">
                          <a:solidFill>
                            <a:srgbClr val="595959"/>
                          </a:solidFill>
                          <a:effectLst/>
                          <a:latin typeface="微软雅黑" panose="020B0503020204020204" pitchFamily="34" charset="-122"/>
                          <a:ea typeface="微软雅黑" panose="020B0503020204020204" pitchFamily="34" charset="-122"/>
                        </a:rPr>
                        <a:t> </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1261281"/>
          <a:ext cx="9992076" cy="5315987"/>
        </p:xfrm>
        <a:graphic>
          <a:graphicData uri="http://schemas.openxmlformats.org/drawingml/2006/table">
            <a:tbl>
              <a:tblPr>
                <a:tableStyleId>{5C22544A-7EE6-4342-B048-85BDC9FD1C3A}</a:tableStyleId>
              </a:tblPr>
              <a:tblGrid>
                <a:gridCol w="1855172"/>
                <a:gridCol w="8136904"/>
              </a:tblGrid>
              <a:tr h="574757">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字符串函数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43460">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rpad</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rpad</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str,len,pad</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从字符串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的右侧不断填充字符串</a:t>
                      </a:r>
                      <a:r>
                        <a:rPr lang="en-US" sz="1800" kern="100" dirty="0">
                          <a:solidFill>
                            <a:srgbClr val="595959"/>
                          </a:solidFill>
                          <a:effectLst/>
                          <a:latin typeface="微软雅黑" panose="020B0503020204020204" pitchFamily="34" charset="-122"/>
                          <a:ea typeface="微软雅黑" panose="020B0503020204020204" pitchFamily="34" charset="-122"/>
                        </a:rPr>
                        <a:t>pad，</a:t>
                      </a:r>
                      <a:r>
                        <a:rPr lang="zh-CN" altLang="en-US" sz="1800" kern="100" dirty="0">
                          <a:solidFill>
                            <a:srgbClr val="595959"/>
                          </a:solidFill>
                          <a:effectLst/>
                          <a:latin typeface="微软雅黑" panose="020B0503020204020204" pitchFamily="34" charset="-122"/>
                          <a:ea typeface="微软雅黑" panose="020B0503020204020204" pitchFamily="34" charset="-122"/>
                        </a:rPr>
                        <a:t>直到其长度达到指定的</a:t>
                      </a:r>
                      <a:r>
                        <a:rPr lang="en-US" sz="1800" kern="100" dirty="0" err="1">
                          <a:solidFill>
                            <a:srgbClr val="595959"/>
                          </a:solidFill>
                          <a:effectLst/>
                          <a:latin typeface="微软雅黑" panose="020B0503020204020204" pitchFamily="34" charset="-122"/>
                          <a:ea typeface="微软雅黑" panose="020B0503020204020204" pitchFamily="34" charset="-122"/>
                        </a:rPr>
                        <a:t>len</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667">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ltrim</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ltrim</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去掉字符串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左侧的空格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66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rtrim()</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rtrim</a:t>
                      </a:r>
                      <a:r>
                        <a:rPr lang="en-US" sz="1800" kern="100" dirty="0">
                          <a:solidFill>
                            <a:srgbClr val="595959"/>
                          </a:solidFill>
                          <a:effectLst/>
                          <a:latin typeface="微软雅黑" panose="020B0503020204020204" pitchFamily="34" charset="-122"/>
                          <a:ea typeface="微软雅黑" panose="020B0503020204020204" pitchFamily="34" charset="-122"/>
                        </a:rPr>
                        <a:t>(str) ：</a:t>
                      </a:r>
                      <a:r>
                        <a:rPr lang="zh-CN" altLang="en-US" sz="1800" kern="100" dirty="0">
                          <a:solidFill>
                            <a:srgbClr val="595959"/>
                          </a:solidFill>
                          <a:effectLst/>
                          <a:latin typeface="微软雅黑" panose="020B0503020204020204" pitchFamily="34" charset="-122"/>
                          <a:ea typeface="微软雅黑" panose="020B0503020204020204" pitchFamily="34" charset="-122"/>
                        </a:rPr>
                        <a:t>去掉字符串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右侧的空格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4266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trim()</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trim(str) ：</a:t>
                      </a:r>
                      <a:r>
                        <a:rPr lang="zh-CN" altLang="en-US" sz="1800" kern="100" dirty="0">
                          <a:solidFill>
                            <a:srgbClr val="595959"/>
                          </a:solidFill>
                          <a:effectLst/>
                          <a:latin typeface="微软雅黑" panose="020B0503020204020204" pitchFamily="34" charset="-122"/>
                          <a:ea typeface="微软雅黑" panose="020B0503020204020204" pitchFamily="34" charset="-122"/>
                        </a:rPr>
                        <a:t>去掉字符串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两侧的空格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244663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parse_url()</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parse_url</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str,part</a:t>
                      </a:r>
                      <a:r>
                        <a:rPr lang="en-US" sz="1800" kern="100" dirty="0">
                          <a:solidFill>
                            <a:srgbClr val="595959"/>
                          </a:solidFill>
                          <a:effectLst/>
                          <a:latin typeface="微软雅黑" panose="020B0503020204020204" pitchFamily="34" charset="-122"/>
                          <a:ea typeface="微软雅黑" panose="020B0503020204020204" pitchFamily="34" charset="-122"/>
                        </a:rPr>
                        <a:t>[,key])：</a:t>
                      </a:r>
                      <a:r>
                        <a:rPr lang="zh-CN" altLang="en-US" sz="1800" kern="100" dirty="0">
                          <a:solidFill>
                            <a:srgbClr val="595959"/>
                          </a:solidFill>
                          <a:effectLst/>
                          <a:latin typeface="微软雅黑" panose="020B0503020204020204" pitchFamily="34" charset="-122"/>
                          <a:ea typeface="微软雅黑" panose="020B0503020204020204" pitchFamily="34" charset="-122"/>
                        </a:rPr>
                        <a:t>解析</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并返回</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的特定部分。</a:t>
                      </a:r>
                      <a:r>
                        <a:rPr lang="en-US" sz="1800" kern="100" dirty="0">
                          <a:solidFill>
                            <a:srgbClr val="595959"/>
                          </a:solidFill>
                          <a:effectLst/>
                          <a:latin typeface="微软雅黑" panose="020B0503020204020204" pitchFamily="34" charset="-122"/>
                          <a:ea typeface="微软雅黑" panose="020B0503020204020204" pitchFamily="34" charset="-122"/>
                        </a:rPr>
                        <a:t>part</a:t>
                      </a:r>
                      <a:r>
                        <a:rPr lang="zh-CN" altLang="en-US" sz="1800" kern="100" dirty="0">
                          <a:solidFill>
                            <a:srgbClr val="595959"/>
                          </a:solidFill>
                          <a:effectLst/>
                          <a:latin typeface="微软雅黑" panose="020B0503020204020204" pitchFamily="34" charset="-122"/>
                          <a:ea typeface="微软雅黑" panose="020B0503020204020204" pitchFamily="34" charset="-122"/>
                        </a:rPr>
                        <a:t>为字符串类型，用于指定返回的部分，可选值包括</a:t>
                      </a:r>
                      <a:r>
                        <a:rPr lang="en-US" sz="1800" kern="100" dirty="0">
                          <a:solidFill>
                            <a:srgbClr val="595959"/>
                          </a:solidFill>
                          <a:effectLst/>
                          <a:latin typeface="微软雅黑" panose="020B0503020204020204" pitchFamily="34" charset="-122"/>
                          <a:ea typeface="微软雅黑" panose="020B0503020204020204" pitchFamily="34" charset="-122"/>
                        </a:rPr>
                        <a:t>HOST、PATH、QUERY、REF、PROTOCOL、AUTHORITY、FILE</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sz="1800" kern="100" dirty="0">
                          <a:solidFill>
                            <a:srgbClr val="595959"/>
                          </a:solidFill>
                          <a:effectLst/>
                          <a:latin typeface="微软雅黑" panose="020B0503020204020204" pitchFamily="34" charset="-122"/>
                          <a:ea typeface="微软雅黑" panose="020B0503020204020204" pitchFamily="34" charset="-122"/>
                        </a:rPr>
                        <a:t>USERINFO，</a:t>
                      </a:r>
                      <a:r>
                        <a:rPr lang="zh-CN" altLang="en-US" sz="1800" kern="100" dirty="0">
                          <a:solidFill>
                            <a:srgbClr val="595959"/>
                          </a:solidFill>
                          <a:effectLst/>
                          <a:latin typeface="微软雅黑" panose="020B0503020204020204" pitchFamily="34" charset="-122"/>
                          <a:ea typeface="微软雅黑" panose="020B0503020204020204" pitchFamily="34" charset="-122"/>
                        </a:rPr>
                        <a:t>分别表示</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的主机名、路径、查询字符串、片段、协议、权限、路径的最后一段（常被视为文件名）和用户信息。</a:t>
                      </a:r>
                      <a:r>
                        <a:rPr lang="en-US" sz="1800" kern="100" dirty="0">
                          <a:solidFill>
                            <a:srgbClr val="595959"/>
                          </a:solidFill>
                          <a:effectLst/>
                          <a:latin typeface="微软雅黑" panose="020B0503020204020204" pitchFamily="34" charset="-122"/>
                          <a:ea typeface="微软雅黑" panose="020B0503020204020204" pitchFamily="34" charset="-122"/>
                        </a:rPr>
                        <a:t>key（</a:t>
                      </a:r>
                      <a:r>
                        <a:rPr lang="zh-CN" altLang="en-US" sz="1800" kern="100" dirty="0">
                          <a:solidFill>
                            <a:srgbClr val="595959"/>
                          </a:solidFill>
                          <a:effectLst/>
                          <a:latin typeface="微软雅黑" panose="020B0503020204020204" pitchFamily="34" charset="-122"/>
                          <a:ea typeface="微软雅黑" panose="020B0503020204020204" pitchFamily="34" charset="-122"/>
                        </a:rPr>
                        <a:t>可选）为字符串类型，用于从</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的查询字符串中获取指定键对应的值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43690" y="1624541"/>
          <a:ext cx="9920068" cy="4541557"/>
        </p:xfrm>
        <a:graphic>
          <a:graphicData uri="http://schemas.openxmlformats.org/drawingml/2006/table">
            <a:tbl>
              <a:tblPr>
                <a:tableStyleId>{5C22544A-7EE6-4342-B048-85BDC9FD1C3A}</a:tableStyleId>
              </a:tblPr>
              <a:tblGrid>
                <a:gridCol w="2136077"/>
                <a:gridCol w="7783991"/>
              </a:tblGrid>
              <a:tr h="595878">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字符串函数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674901">
                <a:tc>
                  <a:txBody>
                    <a:bodyPr/>
                    <a:lstStyle/>
                    <a:p>
                      <a:pPr algn="ctr">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regexp_extract()</a:t>
                      </a:r>
                      <a:endParaRPr 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b="0" kern="100" dirty="0" err="1">
                          <a:solidFill>
                            <a:srgbClr val="595959"/>
                          </a:solidFill>
                          <a:effectLst/>
                          <a:latin typeface="微软雅黑" panose="020B0503020204020204" pitchFamily="34" charset="-122"/>
                          <a:ea typeface="微软雅黑" panose="020B0503020204020204" pitchFamily="34" charset="-122"/>
                        </a:rPr>
                        <a:t>regexp_extract</a:t>
                      </a:r>
                      <a:r>
                        <a:rPr lang="en-US" sz="1800" b="0" kern="100" dirty="0">
                          <a:solidFill>
                            <a:srgbClr val="595959"/>
                          </a:solidFill>
                          <a:effectLst/>
                          <a:latin typeface="微软雅黑" panose="020B0503020204020204" pitchFamily="34" charset="-122"/>
                          <a:ea typeface="微软雅黑" panose="020B0503020204020204" pitchFamily="34" charset="-122"/>
                        </a:rPr>
                        <a:t>(</a:t>
                      </a:r>
                      <a:r>
                        <a:rPr lang="en-US" sz="1800" b="0" kern="100" dirty="0" err="1">
                          <a:solidFill>
                            <a:srgbClr val="595959"/>
                          </a:solidFill>
                          <a:effectLst/>
                          <a:latin typeface="微软雅黑" panose="020B0503020204020204" pitchFamily="34" charset="-122"/>
                          <a:ea typeface="微软雅黑" panose="020B0503020204020204" pitchFamily="34" charset="-122"/>
                        </a:rPr>
                        <a:t>str,pattern,idx</a:t>
                      </a:r>
                      <a:r>
                        <a:rPr lang="en-US" sz="1800" b="0" kern="100" dirty="0">
                          <a:solidFill>
                            <a:srgbClr val="595959"/>
                          </a:solidFill>
                          <a:effectLst/>
                          <a:latin typeface="微软雅黑" panose="020B0503020204020204" pitchFamily="34" charset="-122"/>
                          <a:ea typeface="微软雅黑" panose="020B0503020204020204" pitchFamily="34" charset="-122"/>
                        </a:rPr>
                        <a:t>)：</a:t>
                      </a:r>
                      <a:r>
                        <a:rPr lang="zh-CN" altLang="en-US" sz="1800" b="0" kern="100" dirty="0">
                          <a:solidFill>
                            <a:srgbClr val="595959"/>
                          </a:solidFill>
                          <a:effectLst/>
                          <a:latin typeface="微软雅黑" panose="020B0503020204020204" pitchFamily="34" charset="-122"/>
                          <a:ea typeface="微软雅黑" panose="020B0503020204020204" pitchFamily="34" charset="-122"/>
                        </a:rPr>
                        <a:t>使用正则表达式</a:t>
                      </a:r>
                      <a:r>
                        <a:rPr lang="en-US" sz="1800" b="0" kern="100" dirty="0">
                          <a:solidFill>
                            <a:srgbClr val="595959"/>
                          </a:solidFill>
                          <a:effectLst/>
                          <a:latin typeface="微软雅黑" panose="020B0503020204020204" pitchFamily="34" charset="-122"/>
                          <a:ea typeface="微软雅黑" panose="020B0503020204020204" pitchFamily="34" charset="-122"/>
                        </a:rPr>
                        <a:t>pattern</a:t>
                      </a:r>
                      <a:r>
                        <a:rPr lang="zh-CN" altLang="en-US" sz="1800" b="0" kern="100" dirty="0">
                          <a:solidFill>
                            <a:srgbClr val="595959"/>
                          </a:solidFill>
                          <a:effectLst/>
                          <a:latin typeface="微软雅黑" panose="020B0503020204020204" pitchFamily="34" charset="-122"/>
                          <a:ea typeface="微软雅黑" panose="020B0503020204020204" pitchFamily="34" charset="-122"/>
                        </a:rPr>
                        <a:t>从字符串</a:t>
                      </a:r>
                      <a:r>
                        <a:rPr lang="en-US" sz="1800" b="0" kern="100" dirty="0">
                          <a:solidFill>
                            <a:srgbClr val="595959"/>
                          </a:solidFill>
                          <a:effectLst/>
                          <a:latin typeface="微软雅黑" panose="020B0503020204020204" pitchFamily="34" charset="-122"/>
                          <a:ea typeface="微软雅黑" panose="020B0503020204020204" pitchFamily="34" charset="-122"/>
                        </a:rPr>
                        <a:t>str</a:t>
                      </a:r>
                      <a:r>
                        <a:rPr lang="zh-CN" altLang="en-US" sz="1800" b="0" kern="100" dirty="0">
                          <a:solidFill>
                            <a:srgbClr val="595959"/>
                          </a:solidFill>
                          <a:effectLst/>
                          <a:latin typeface="微软雅黑" panose="020B0503020204020204" pitchFamily="34" charset="-122"/>
                          <a:ea typeface="微软雅黑" panose="020B0503020204020204" pitchFamily="34" charset="-122"/>
                        </a:rPr>
                        <a:t>中提取匹配的子字符串。</a:t>
                      </a:r>
                      <a:r>
                        <a:rPr lang="en-US" sz="1800" b="0" kern="100" dirty="0" err="1">
                          <a:solidFill>
                            <a:srgbClr val="595959"/>
                          </a:solidFill>
                          <a:effectLst/>
                          <a:latin typeface="微软雅黑" panose="020B0503020204020204" pitchFamily="34" charset="-122"/>
                          <a:ea typeface="微软雅黑" panose="020B0503020204020204" pitchFamily="34" charset="-122"/>
                        </a:rPr>
                        <a:t>idx</a:t>
                      </a:r>
                      <a:r>
                        <a:rPr lang="zh-CN" altLang="en-US" sz="1800" b="0" kern="100" dirty="0">
                          <a:solidFill>
                            <a:srgbClr val="595959"/>
                          </a:solidFill>
                          <a:effectLst/>
                          <a:latin typeface="微软雅黑" panose="020B0503020204020204" pitchFamily="34" charset="-122"/>
                          <a:ea typeface="微软雅黑" panose="020B0503020204020204" pitchFamily="34" charset="-122"/>
                        </a:rPr>
                        <a:t>用于指定要返回的正则表达式分组序号，</a:t>
                      </a:r>
                      <a:r>
                        <a:rPr lang="en-US" altLang="zh-CN" sz="1800" b="0" kern="100" dirty="0">
                          <a:solidFill>
                            <a:srgbClr val="595959"/>
                          </a:solidFill>
                          <a:effectLst/>
                          <a:latin typeface="微软雅黑" panose="020B0503020204020204" pitchFamily="34" charset="-122"/>
                          <a:ea typeface="微软雅黑" panose="020B0503020204020204" pitchFamily="34" charset="-122"/>
                        </a:rPr>
                        <a:t>0</a:t>
                      </a:r>
                      <a:r>
                        <a:rPr lang="zh-CN" altLang="en-US" sz="1800" b="0" kern="100" dirty="0">
                          <a:solidFill>
                            <a:srgbClr val="595959"/>
                          </a:solidFill>
                          <a:effectLst/>
                          <a:latin typeface="微软雅黑" panose="020B0503020204020204" pitchFamily="34" charset="-122"/>
                          <a:ea typeface="微软雅黑" panose="020B0503020204020204" pitchFamily="34" charset="-122"/>
                        </a:rPr>
                        <a:t>表表示返回整个匹配结果，</a:t>
                      </a:r>
                      <a:r>
                        <a:rPr lang="en-US" altLang="zh-CN" sz="1800" b="0" kern="100" dirty="0">
                          <a:solidFill>
                            <a:srgbClr val="595959"/>
                          </a:solidFill>
                          <a:effectLst/>
                          <a:latin typeface="微软雅黑" panose="020B0503020204020204" pitchFamily="34" charset="-122"/>
                          <a:ea typeface="微软雅黑" panose="020B0503020204020204" pitchFamily="34" charset="-122"/>
                        </a:rPr>
                        <a:t>1</a:t>
                      </a:r>
                      <a:r>
                        <a:rPr lang="zh-CN" altLang="en-US" sz="1800" b="0" kern="100" dirty="0">
                          <a:solidFill>
                            <a:srgbClr val="595959"/>
                          </a:solidFill>
                          <a:effectLst/>
                          <a:latin typeface="微软雅黑" panose="020B0503020204020204" pitchFamily="34" charset="-122"/>
                          <a:ea typeface="微软雅黑" panose="020B0503020204020204" pitchFamily="34" charset="-122"/>
                        </a:rPr>
                        <a:t>表示返回第一个分组，以此类推</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35389">
                <a:tc>
                  <a:txBody>
                    <a:bodyPr/>
                    <a:lstStyle/>
                    <a:p>
                      <a:pPr algn="ctr">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regexp_replace()</a:t>
                      </a:r>
                      <a:endParaRPr 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regexp_replace(str,pattern,replace)：</a:t>
                      </a:r>
                      <a:r>
                        <a:rPr lang="zh-CN" altLang="en-US" sz="1800" b="0" kern="100">
                          <a:solidFill>
                            <a:srgbClr val="595959"/>
                          </a:solidFill>
                          <a:effectLst/>
                          <a:latin typeface="微软雅黑" panose="020B0503020204020204" pitchFamily="34" charset="-122"/>
                          <a:ea typeface="微软雅黑" panose="020B0503020204020204" pitchFamily="34" charset="-122"/>
                        </a:rPr>
                        <a:t>使用正则表达式</a:t>
                      </a:r>
                      <a:r>
                        <a:rPr lang="en-US" sz="1800" b="0" kern="100">
                          <a:solidFill>
                            <a:srgbClr val="595959"/>
                          </a:solidFill>
                          <a:effectLst/>
                          <a:latin typeface="微软雅黑" panose="020B0503020204020204" pitchFamily="34" charset="-122"/>
                          <a:ea typeface="微软雅黑" panose="020B0503020204020204" pitchFamily="34" charset="-122"/>
                        </a:rPr>
                        <a:t>pattern</a:t>
                      </a:r>
                      <a:r>
                        <a:rPr lang="zh-CN" altLang="en-US" sz="1800" b="0" kern="100">
                          <a:solidFill>
                            <a:srgbClr val="595959"/>
                          </a:solidFill>
                          <a:effectLst/>
                          <a:latin typeface="微软雅黑" panose="020B0503020204020204" pitchFamily="34" charset="-122"/>
                          <a:ea typeface="微软雅黑" panose="020B0503020204020204" pitchFamily="34" charset="-122"/>
                        </a:rPr>
                        <a:t>替换字符串</a:t>
                      </a:r>
                      <a:r>
                        <a:rPr lang="en-US" sz="1800" b="0" kern="100">
                          <a:solidFill>
                            <a:srgbClr val="595959"/>
                          </a:solidFill>
                          <a:effectLst/>
                          <a:latin typeface="微软雅黑" panose="020B0503020204020204" pitchFamily="34" charset="-122"/>
                          <a:ea typeface="微软雅黑" panose="020B0503020204020204" pitchFamily="34" charset="-122"/>
                        </a:rPr>
                        <a:t>str</a:t>
                      </a:r>
                      <a:r>
                        <a:rPr lang="zh-CN" altLang="en-US" sz="1800" b="0" kern="100">
                          <a:solidFill>
                            <a:srgbClr val="595959"/>
                          </a:solidFill>
                          <a:effectLst/>
                          <a:latin typeface="微软雅黑" panose="020B0503020204020204" pitchFamily="34" charset="-122"/>
                          <a:ea typeface="微软雅黑" panose="020B0503020204020204" pitchFamily="34" charset="-122"/>
                        </a:rPr>
                        <a:t>中所有匹配的字符串</a:t>
                      </a:r>
                      <a:r>
                        <a:rPr lang="en-US" sz="1800" b="0" kern="100">
                          <a:solidFill>
                            <a:srgbClr val="595959"/>
                          </a:solidFill>
                          <a:effectLst/>
                          <a:latin typeface="微软雅黑" panose="020B0503020204020204" pitchFamily="34" charset="-122"/>
                          <a:ea typeface="微软雅黑" panose="020B0503020204020204" pitchFamily="34" charset="-122"/>
                        </a:rPr>
                        <a:t>replace</a:t>
                      </a:r>
                      <a:endParaRPr 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35389">
                <a:tc>
                  <a:txBody>
                    <a:bodyPr/>
                    <a:lstStyle/>
                    <a:p>
                      <a:pPr algn="ctr">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replace()</a:t>
                      </a:r>
                      <a:endParaRPr 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b="0" kern="100" dirty="0">
                          <a:solidFill>
                            <a:srgbClr val="595959"/>
                          </a:solidFill>
                          <a:effectLst/>
                          <a:latin typeface="微软雅黑" panose="020B0503020204020204" pitchFamily="34" charset="-122"/>
                          <a:ea typeface="微软雅黑" panose="020B0503020204020204" pitchFamily="34" charset="-122"/>
                        </a:rPr>
                        <a:t>replace(</a:t>
                      </a:r>
                      <a:r>
                        <a:rPr lang="en-US" sz="1800" b="0" kern="100" dirty="0" err="1">
                          <a:solidFill>
                            <a:srgbClr val="595959"/>
                          </a:solidFill>
                          <a:effectLst/>
                          <a:latin typeface="微软雅黑" panose="020B0503020204020204" pitchFamily="34" charset="-122"/>
                          <a:ea typeface="微软雅黑" panose="020B0503020204020204" pitchFamily="34" charset="-122"/>
                        </a:rPr>
                        <a:t>str,old_str,new_str</a:t>
                      </a:r>
                      <a:r>
                        <a:rPr lang="en-US" sz="1800" b="0" kern="100" dirty="0">
                          <a:solidFill>
                            <a:srgbClr val="595959"/>
                          </a:solidFill>
                          <a:effectLst/>
                          <a:latin typeface="微软雅黑" panose="020B0503020204020204" pitchFamily="34" charset="-122"/>
                          <a:ea typeface="微软雅黑" panose="020B0503020204020204" pitchFamily="34" charset="-122"/>
                        </a:rPr>
                        <a:t>)：</a:t>
                      </a:r>
                      <a:r>
                        <a:rPr lang="zh-CN" altLang="en-US" sz="1800" b="0" kern="100" dirty="0">
                          <a:solidFill>
                            <a:srgbClr val="595959"/>
                          </a:solidFill>
                          <a:effectLst/>
                          <a:latin typeface="微软雅黑" panose="020B0503020204020204" pitchFamily="34" charset="-122"/>
                          <a:ea typeface="微软雅黑" panose="020B0503020204020204" pitchFamily="34" charset="-122"/>
                        </a:rPr>
                        <a:t>将字符串</a:t>
                      </a:r>
                      <a:r>
                        <a:rPr lang="en-US" sz="1800" b="0" kern="100" dirty="0">
                          <a:solidFill>
                            <a:srgbClr val="595959"/>
                          </a:solidFill>
                          <a:effectLst/>
                          <a:latin typeface="微软雅黑" panose="020B0503020204020204" pitchFamily="34" charset="-122"/>
                          <a:ea typeface="微软雅黑" panose="020B0503020204020204" pitchFamily="34" charset="-122"/>
                        </a:rPr>
                        <a:t>str</a:t>
                      </a:r>
                      <a:r>
                        <a:rPr lang="zh-CN" altLang="en-US" sz="1800" b="0" kern="100" dirty="0">
                          <a:solidFill>
                            <a:srgbClr val="595959"/>
                          </a:solidFill>
                          <a:effectLst/>
                          <a:latin typeface="微软雅黑" panose="020B0503020204020204" pitchFamily="34" charset="-122"/>
                          <a:ea typeface="微软雅黑" panose="020B0503020204020204" pitchFamily="34" charset="-122"/>
                        </a:rPr>
                        <a:t>中所有匹配的子字符串</a:t>
                      </a:r>
                      <a:r>
                        <a:rPr lang="en-US" sz="1800" b="0" kern="100" dirty="0" err="1">
                          <a:solidFill>
                            <a:srgbClr val="595959"/>
                          </a:solidFill>
                          <a:effectLst/>
                          <a:latin typeface="微软雅黑" panose="020B0503020204020204" pitchFamily="34" charset="-122"/>
                          <a:ea typeface="微软雅黑" panose="020B0503020204020204" pitchFamily="34" charset="-122"/>
                        </a:rPr>
                        <a:t>old_str</a:t>
                      </a:r>
                      <a:r>
                        <a:rPr lang="zh-CN" altLang="en-US" sz="1800" b="0" kern="100" dirty="0">
                          <a:solidFill>
                            <a:srgbClr val="595959"/>
                          </a:solidFill>
                          <a:effectLst/>
                          <a:latin typeface="微软雅黑" panose="020B0503020204020204" pitchFamily="34" charset="-122"/>
                          <a:ea typeface="微软雅黑" panose="020B0503020204020204" pitchFamily="34" charset="-122"/>
                        </a:rPr>
                        <a:t>替换为字符串</a:t>
                      </a:r>
                      <a:r>
                        <a:rPr lang="en-US" sz="1800" b="0" kern="100" dirty="0" err="1">
                          <a:solidFill>
                            <a:srgbClr val="595959"/>
                          </a:solidFill>
                          <a:effectLst/>
                          <a:latin typeface="微软雅黑" panose="020B0503020204020204" pitchFamily="34" charset="-122"/>
                          <a:ea typeface="微软雅黑" panose="020B0503020204020204" pitchFamily="34" charset="-122"/>
                        </a:rPr>
                        <a:t>new_str</a:t>
                      </a:r>
                      <a:endParaRPr 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1485578"/>
          <a:ext cx="9920068" cy="4442892"/>
        </p:xfrm>
        <a:graphic>
          <a:graphicData uri="http://schemas.openxmlformats.org/drawingml/2006/table">
            <a:tbl>
              <a:tblPr>
                <a:tableStyleId>{5C22544A-7EE6-4342-B048-85BDC9FD1C3A}</a:tableStyleId>
              </a:tblPr>
              <a:tblGrid>
                <a:gridCol w="1868998"/>
                <a:gridCol w="8051070"/>
              </a:tblGrid>
              <a:tr h="575786">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字符串函数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5786">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repeat()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repeat(</a:t>
                      </a:r>
                      <a:r>
                        <a:rPr lang="en-US" sz="1800" kern="100" dirty="0" err="1">
                          <a:solidFill>
                            <a:srgbClr val="595959"/>
                          </a:solidFill>
                          <a:effectLst/>
                          <a:latin typeface="微软雅黑" panose="020B0503020204020204" pitchFamily="34" charset="-122"/>
                          <a:ea typeface="微软雅黑" panose="020B0503020204020204" pitchFamily="34" charset="-122"/>
                        </a:rPr>
                        <a:t>str,n</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将字符串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重复</a:t>
                      </a:r>
                      <a:r>
                        <a:rPr lang="en-US" sz="1800" kern="100" dirty="0">
                          <a:solidFill>
                            <a:srgbClr val="595959"/>
                          </a:solidFill>
                          <a:effectLst/>
                          <a:latin typeface="微软雅黑" panose="020B0503020204020204" pitchFamily="34" charset="-122"/>
                          <a:ea typeface="微软雅黑" panose="020B0503020204020204" pitchFamily="34" charset="-122"/>
                        </a:rPr>
                        <a:t>n</a:t>
                      </a:r>
                      <a:r>
                        <a:rPr lang="zh-CN" altLang="en-US" sz="1800" kern="100" dirty="0">
                          <a:solidFill>
                            <a:srgbClr val="595959"/>
                          </a:solidFill>
                          <a:effectLst/>
                          <a:latin typeface="微软雅黑" panose="020B0503020204020204" pitchFamily="34" charset="-122"/>
                          <a:ea typeface="微软雅黑" panose="020B0503020204020204" pitchFamily="34" charset="-122"/>
                        </a:rPr>
                        <a:t>次并进行拼接</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75786">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reverse()</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reverse(str)：</a:t>
                      </a:r>
                      <a:r>
                        <a:rPr lang="zh-CN" altLang="en-US" sz="1800" kern="100">
                          <a:solidFill>
                            <a:srgbClr val="595959"/>
                          </a:solidFill>
                          <a:effectLst/>
                          <a:latin typeface="微软雅黑" panose="020B0503020204020204" pitchFamily="34" charset="-122"/>
                          <a:ea typeface="微软雅黑" panose="020B0503020204020204" pitchFamily="34" charset="-122"/>
                        </a:rPr>
                        <a:t>将字符串</a:t>
                      </a:r>
                      <a:r>
                        <a:rPr lang="en-US" sz="1800" kern="100">
                          <a:solidFill>
                            <a:srgbClr val="595959"/>
                          </a:solidFill>
                          <a:effectLst/>
                          <a:latin typeface="微软雅黑" panose="020B0503020204020204" pitchFamily="34" charset="-122"/>
                          <a:ea typeface="微软雅黑" panose="020B0503020204020204" pitchFamily="34" charset="-122"/>
                        </a:rPr>
                        <a:t>str</a:t>
                      </a:r>
                      <a:r>
                        <a:rPr lang="zh-CN" altLang="en-US" sz="1800" kern="100">
                          <a:solidFill>
                            <a:srgbClr val="595959"/>
                          </a:solidFill>
                          <a:effectLst/>
                          <a:latin typeface="微软雅黑" panose="020B0503020204020204" pitchFamily="34" charset="-122"/>
                          <a:ea typeface="微软雅黑" panose="020B0503020204020204" pitchFamily="34" charset="-122"/>
                        </a:rPr>
                        <a:t>的字符顺序倒置</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9710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split()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split(str, 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将字符串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通过指定分隔符</a:t>
                      </a:r>
                      <a:r>
                        <a:rPr lang="en-US" sz="1800" kern="100" dirty="0">
                          <a:solidFill>
                            <a:srgbClr val="595959"/>
                          </a:solidFill>
                          <a:effectLst/>
                          <a:latin typeface="微软雅黑" panose="020B0503020204020204" pitchFamily="34" charset="-122"/>
                          <a:ea typeface="微软雅黑" panose="020B0503020204020204" pitchFamily="34" charset="-122"/>
                        </a:rPr>
                        <a:t>delimiter</a:t>
                      </a:r>
                      <a:r>
                        <a:rPr lang="zh-CN" altLang="en-US" sz="1800" kern="100" dirty="0">
                          <a:solidFill>
                            <a:srgbClr val="595959"/>
                          </a:solidFill>
                          <a:effectLst/>
                          <a:latin typeface="微软雅黑" panose="020B0503020204020204" pitchFamily="34" charset="-122"/>
                          <a:ea typeface="微软雅黑" panose="020B0503020204020204" pitchFamily="34" charset="-122"/>
                        </a:rPr>
                        <a:t>分隔为</a:t>
                      </a:r>
                      <a:r>
                        <a:rPr lang="en-US"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61842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str_to_map()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str_to_map</a:t>
                      </a:r>
                      <a:r>
                        <a:rPr lang="en-US" sz="1800" kern="100" dirty="0">
                          <a:solidFill>
                            <a:srgbClr val="595959"/>
                          </a:solidFill>
                          <a:effectLst/>
                          <a:latin typeface="微软雅黑" panose="020B0503020204020204" pitchFamily="34" charset="-122"/>
                          <a:ea typeface="微软雅黑" panose="020B0503020204020204" pitchFamily="34" charset="-122"/>
                        </a:rPr>
                        <a:t>(str[,delimiter1,delimiter2])：</a:t>
                      </a:r>
                      <a:r>
                        <a:rPr lang="zh-CN" altLang="en-US" sz="1800" kern="100" dirty="0">
                          <a:solidFill>
                            <a:srgbClr val="595959"/>
                          </a:solidFill>
                          <a:effectLst/>
                          <a:latin typeface="微软雅黑" panose="020B0503020204020204" pitchFamily="34" charset="-122"/>
                          <a:ea typeface="微软雅黑" panose="020B0503020204020204" pitchFamily="34" charset="-122"/>
                        </a:rPr>
                        <a:t>将字符串</a:t>
                      </a:r>
                      <a:r>
                        <a:rPr lang="en-US" sz="1800" kern="100" dirty="0">
                          <a:solidFill>
                            <a:srgbClr val="595959"/>
                          </a:solidFill>
                          <a:effectLst/>
                          <a:latin typeface="微软雅黑" panose="020B0503020204020204" pitchFamily="34" charset="-122"/>
                          <a:ea typeface="微软雅黑" panose="020B0503020204020204" pitchFamily="34" charset="-122"/>
                        </a:rPr>
                        <a:t>str</a:t>
                      </a:r>
                      <a:r>
                        <a:rPr lang="zh-CN" altLang="en-US" sz="1800" kern="100" dirty="0">
                          <a:solidFill>
                            <a:srgbClr val="595959"/>
                          </a:solidFill>
                          <a:effectLst/>
                          <a:latin typeface="微软雅黑" panose="020B0503020204020204" pitchFamily="34" charset="-122"/>
                          <a:ea typeface="微软雅黑" panose="020B0503020204020204" pitchFamily="34" charset="-122"/>
                        </a:rPr>
                        <a:t>通过指定分隔符分隔为</a:t>
                      </a:r>
                      <a:r>
                        <a:rPr lang="en-US" sz="1800" kern="100" dirty="0">
                          <a:solidFill>
                            <a:srgbClr val="595959"/>
                          </a:solidFill>
                          <a:effectLst/>
                          <a:latin typeface="微软雅黑" panose="020B0503020204020204" pitchFamily="34" charset="-122"/>
                          <a:ea typeface="微软雅黑" panose="020B0503020204020204" pitchFamily="34" charset="-122"/>
                        </a:rPr>
                        <a:t>MAP</a:t>
                      </a:r>
                      <a:r>
                        <a:rPr lang="zh-CN" altLang="en-US" sz="1800" kern="100" dirty="0">
                          <a:solidFill>
                            <a:srgbClr val="595959"/>
                          </a:solidFill>
                          <a:effectLst/>
                          <a:latin typeface="微软雅黑" panose="020B0503020204020204" pitchFamily="34" charset="-122"/>
                          <a:ea typeface="微软雅黑" panose="020B0503020204020204" pitchFamily="34" charset="-122"/>
                        </a:rPr>
                        <a:t>集合，其中</a:t>
                      </a:r>
                      <a:r>
                        <a:rPr lang="en-US" sz="1800" kern="100" dirty="0">
                          <a:solidFill>
                            <a:srgbClr val="595959"/>
                          </a:solidFill>
                          <a:effectLst/>
                          <a:latin typeface="微软雅黑" panose="020B0503020204020204" pitchFamily="34" charset="-122"/>
                          <a:ea typeface="微软雅黑" panose="020B0503020204020204" pitchFamily="34" charset="-122"/>
                        </a:rPr>
                        <a:t>delimiter1（</a:t>
                      </a:r>
                      <a:r>
                        <a:rPr lang="zh-CN" altLang="en-US" sz="1800" kern="100" dirty="0">
                          <a:solidFill>
                            <a:srgbClr val="595959"/>
                          </a:solidFill>
                          <a:effectLst/>
                          <a:latin typeface="微软雅黑" panose="020B0503020204020204" pitchFamily="34" charset="-122"/>
                          <a:ea typeface="微软雅黑" panose="020B0503020204020204" pitchFamily="34" charset="-122"/>
                        </a:rPr>
                        <a:t>可选）用于指定元素之间的分隔符，默认为逗号；</a:t>
                      </a:r>
                      <a:r>
                        <a:rPr lang="en-US" sz="1800" kern="100" dirty="0">
                          <a:solidFill>
                            <a:srgbClr val="595959"/>
                          </a:solidFill>
                          <a:effectLst/>
                          <a:latin typeface="微软雅黑" panose="020B0503020204020204" pitchFamily="34" charset="-122"/>
                          <a:ea typeface="微软雅黑" panose="020B0503020204020204" pitchFamily="34" charset="-122"/>
                        </a:rPr>
                        <a:t>delimiter2（</a:t>
                      </a:r>
                      <a:r>
                        <a:rPr lang="zh-CN" altLang="en-US" sz="1800" kern="100" dirty="0">
                          <a:solidFill>
                            <a:srgbClr val="595959"/>
                          </a:solidFill>
                          <a:effectLst/>
                          <a:latin typeface="微软雅黑" panose="020B0503020204020204" pitchFamily="34" charset="-122"/>
                          <a:ea typeface="微软雅黑" panose="020B0503020204020204" pitchFamily="34" charset="-122"/>
                        </a:rPr>
                        <a:t>可选）用于指定键和值之间的分隔符，默认为冒号</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77666"/>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中常用内置字符串函数</a:t>
            </a:r>
            <a:r>
              <a:rPr lang="zh-CN" altLang="en-US" sz="2000" dirty="0">
                <a:solidFill>
                  <a:srgbClr val="595959"/>
                </a:solidFill>
                <a:latin typeface="微软雅黑" panose="020B0503020204020204" pitchFamily="34" charset="-122"/>
                <a:ea typeface="微软雅黑" panose="020B0503020204020204" pitchFamily="34" charset="-122"/>
              </a:rPr>
              <a:t>表中部分内置字符串函数的使用，具体内容如下。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demo_student_info</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length()</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err="1">
                <a:solidFill>
                  <a:srgbClr val="1369B2"/>
                </a:solidFill>
                <a:latin typeface="微软雅黑" panose="020B0503020204020204" pitchFamily="34" charset="-122"/>
                <a:ea typeface="微软雅黑" panose="020B0503020204020204" pitchFamily="34" charset="-122"/>
              </a:rPr>
              <a:t>concat</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err="1">
                <a:solidFill>
                  <a:srgbClr val="1369B2"/>
                </a:solidFill>
                <a:latin typeface="微软雅黑" panose="020B0503020204020204" pitchFamily="34" charset="-122"/>
                <a:ea typeface="微软雅黑" panose="020B0503020204020204" pitchFamily="34" charset="-122"/>
              </a:rPr>
              <a:t>substr</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err="1">
                <a:solidFill>
                  <a:srgbClr val="1369B2"/>
                </a:solidFill>
                <a:latin typeface="微软雅黑" panose="020B0503020204020204" pitchFamily="34" charset="-122"/>
                <a:ea typeface="微软雅黑" panose="020B0503020204020204" pitchFamily="34" charset="-122"/>
              </a:rPr>
              <a:t>regexp_replace</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函数将联系电话格式化为</a:t>
            </a:r>
            <a:r>
              <a:rPr lang="en-US" altLang="zh-CN" sz="2000" dirty="0">
                <a:solidFill>
                  <a:srgbClr val="595959"/>
                </a:solidFill>
                <a:latin typeface="微软雅黑" panose="020B0503020204020204" pitchFamily="34" charset="-122"/>
                <a:ea typeface="微软雅黑" panose="020B0503020204020204" pitchFamily="34" charset="-122"/>
              </a:rPr>
              <a:t>xxx-</a:t>
            </a:r>
            <a:r>
              <a:rPr lang="en-US" altLang="zh-CN" sz="2000" dirty="0" err="1">
                <a:solidFill>
                  <a:srgbClr val="595959"/>
                </a:solidFill>
                <a:latin typeface="微软雅黑" panose="020B0503020204020204" pitchFamily="34" charset="-122"/>
                <a:ea typeface="微软雅黑" panose="020B0503020204020204" pitchFamily="34" charset="-122"/>
              </a:rPr>
              <a:t>xxxx</a:t>
            </a:r>
            <a:r>
              <a:rPr lang="en-US" altLang="zh-CN" sz="2000" dirty="0">
                <a:solidFill>
                  <a:srgbClr val="595959"/>
                </a:solidFill>
                <a:latin typeface="微软雅黑" panose="020B0503020204020204" pitchFamily="34" charset="-122"/>
                <a:ea typeface="微软雅黑" panose="020B0503020204020204" pitchFamily="34" charset="-122"/>
              </a:rPr>
              <a:t>-</a:t>
            </a:r>
            <a:r>
              <a:rPr lang="en-US" altLang="zh-CN" sz="2000" dirty="0" err="1">
                <a:solidFill>
                  <a:srgbClr val="595959"/>
                </a:solidFill>
                <a:latin typeface="微软雅黑" panose="020B0503020204020204" pitchFamily="34" charset="-122"/>
                <a:ea typeface="微软雅黑" panose="020B0503020204020204" pitchFamily="34" charset="-122"/>
              </a:rPr>
              <a:t>xxxx</a:t>
            </a:r>
            <a:r>
              <a:rPr lang="zh-CN" altLang="en-US" sz="2000" dirty="0">
                <a:solidFill>
                  <a:srgbClr val="595959"/>
                </a:solidFill>
                <a:latin typeface="微软雅黑" panose="020B0503020204020204" pitchFamily="34" charset="-122"/>
                <a:ea typeface="微软雅黑" panose="020B0503020204020204" pitchFamily="34" charset="-122"/>
              </a:rPr>
              <a:t>的形式，具体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7845452" y="2781722"/>
            <a:ext cx="3662218" cy="3936884"/>
          </a:xfrm>
          <a:prstGeom prst="rect">
            <a:avLst/>
          </a:prstGeom>
        </p:spPr>
      </p:pic>
      <p:sp>
        <p:nvSpPr>
          <p:cNvPr id="10" name="原创设计师QQ598969553          _3"/>
          <p:cNvSpPr/>
          <p:nvPr/>
        </p:nvSpPr>
        <p:spPr>
          <a:xfrm>
            <a:off x="3667117" y="3871183"/>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1" name="原创设计师QQ598969553          _6"/>
          <p:cNvSpPr/>
          <p:nvPr/>
        </p:nvSpPr>
        <p:spPr>
          <a:xfrm>
            <a:off x="4231603" y="3615705"/>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2" name="原创设计师QQ598969553          _7"/>
          <p:cNvSpPr txBox="1"/>
          <p:nvPr/>
        </p:nvSpPr>
        <p:spPr>
          <a:xfrm>
            <a:off x="4419233" y="3665536"/>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3"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95017" y="4548577"/>
            <a:ext cx="689444" cy="689444"/>
          </a:xfrm>
          <a:prstGeom prst="rect">
            <a:avLst/>
          </a:prstGeom>
        </p:spPr>
      </p:pic>
      <p:pic>
        <p:nvPicPr>
          <p:cNvPr id="14" name="对象 5"/>
          <p:cNvPicPr>
            <a:picLocks noChangeAspect="1"/>
          </p:cNvPicPr>
          <p:nvPr/>
        </p:nvPicPr>
        <p:blipFill>
          <a:blip r:embed="rId4"/>
          <a:stretch>
            <a:fillRect/>
          </a:stretch>
        </p:blipFill>
        <p:spPr>
          <a:xfrm>
            <a:off x="4349449" y="4032834"/>
            <a:ext cx="1076138" cy="691624"/>
          </a:xfrm>
        </p:spPr>
      </p:pic>
      <p:pic>
        <p:nvPicPr>
          <p:cNvPr id="15" name="对象 5"/>
          <p:cNvPicPr>
            <a:picLocks noChangeAspect="1"/>
          </p:cNvPicPr>
          <p:nvPr/>
        </p:nvPicPr>
        <p:blipFill>
          <a:blip r:embed="rId5"/>
          <a:stretch>
            <a:fillRect/>
          </a:stretch>
        </p:blipFill>
        <p:spPr>
          <a:xfrm>
            <a:off x="3917714" y="4032834"/>
            <a:ext cx="1939607" cy="706935"/>
          </a:xfrm>
        </p:spPr>
      </p:pic>
      <p:pic>
        <p:nvPicPr>
          <p:cNvPr id="16" name="对象 6"/>
          <p:cNvPicPr>
            <a:picLocks noChangeAspect="1"/>
          </p:cNvPicPr>
          <p:nvPr/>
        </p:nvPicPr>
        <p:blipFill>
          <a:blip r:embed="rId6"/>
          <a:stretch>
            <a:fillRect/>
          </a:stretch>
        </p:blipFill>
        <p:spPr>
          <a:xfrm>
            <a:off x="4422082" y="4131830"/>
            <a:ext cx="930870" cy="576847"/>
          </a:xfrm>
        </p:spPr>
      </p:pic>
      <p:pic>
        <p:nvPicPr>
          <p:cNvPr id="17" name="对象 1">
            <a:hlinkClick r:id="" action="ppaction://ole?verb=0"/>
          </p:cNvPr>
          <p:cNvPicPr>
            <a:picLocks noChangeAspect="1"/>
          </p:cNvPicPr>
          <p:nvPr/>
        </p:nvPicPr>
        <p:blipFill>
          <a:blip r:embed="rId7"/>
          <a:stretch>
            <a:fillRect/>
          </a:stretch>
        </p:blipFill>
        <p:spPr>
          <a:xfrm>
            <a:off x="4231603" y="4066898"/>
            <a:ext cx="1384341" cy="601037"/>
          </a:xfrm>
        </p:spPr>
      </p:pic>
      <p:graphicFrame>
        <p:nvGraphicFramePr>
          <p:cNvPr id="2" name="对象 1"/>
          <p:cNvGraphicFramePr>
            <a:graphicFrameLocks noChangeAspect="1"/>
          </p:cNvGraphicFramePr>
          <p:nvPr/>
        </p:nvGraphicFramePr>
        <p:xfrm>
          <a:off x="3697499" y="4032834"/>
          <a:ext cx="2452546" cy="592805"/>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2676525" imgH="638175" progId="Package">
                  <p:embed/>
                </p:oleObj>
              </mc:Choice>
              <mc:Fallback>
                <p:oleObj name="包装程序外壳对象" showAsIcon="1" r:id="rId8" imgW="2676525" imgH="638175" progId="Package">
                  <p:embed/>
                  <p:pic>
                    <p:nvPicPr>
                      <p:cNvPr id="0" name="对象 1"/>
                      <p:cNvPicPr/>
                      <p:nvPr/>
                    </p:nvPicPr>
                    <p:blipFill>
                      <a:blip r:embed="rId9"/>
                      <a:stretch>
                        <a:fillRect/>
                      </a:stretch>
                    </p:blipFill>
                    <p:spPr>
                      <a:xfrm>
                        <a:off x="3697499" y="4032834"/>
                        <a:ext cx="2452546" cy="592805"/>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3214886" y="2637706"/>
            <a:ext cx="7623669" cy="352839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demo_student_info</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err="1">
                <a:solidFill>
                  <a:srgbClr val="1369B2"/>
                </a:solidFill>
                <a:latin typeface="微软雅黑" panose="020B0503020204020204" pitchFamily="34" charset="-122"/>
                <a:ea typeface="微软雅黑" panose="020B0503020204020204" pitchFamily="34" charset="-122"/>
              </a:rPr>
              <a:t>regexp_extract</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split()</a:t>
            </a:r>
            <a:r>
              <a:rPr lang="zh-CN" altLang="en-US" sz="2000" dirty="0">
                <a:solidFill>
                  <a:srgbClr val="1369B2"/>
                </a:solidFill>
                <a:latin typeface="微软雅黑" panose="020B0503020204020204" pitchFamily="34" charset="-122"/>
                <a:ea typeface="微软雅黑" panose="020B0503020204020204" pitchFamily="34" charset="-122"/>
              </a:rPr>
              <a:t>函数</a:t>
            </a:r>
            <a:r>
              <a:rPr lang="zh-CN" altLang="en-US" sz="2000" dirty="0">
                <a:solidFill>
                  <a:srgbClr val="595959"/>
                </a:solidFill>
                <a:latin typeface="微软雅黑" panose="020B0503020204020204" pitchFamily="34" charset="-122"/>
                <a:ea typeface="微软雅黑" panose="020B0503020204020204" pitchFamily="34" charset="-122"/>
              </a:rPr>
              <a:t>从学生地址和入学信息中提取行政区、入学年份和专业代码，具体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2925739"/>
            <a:ext cx="8352929" cy="3666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537846" y="3141762"/>
            <a:ext cx="8144918" cy="326961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student_id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regexp_extract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(address,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省</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市</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自治区</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zh-CN" altLang="en-US"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特别行政区</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1) AS province,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split(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enrollment_info</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'-')[0] AS year,</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split(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enrollment_info</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'-')[1] AS code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chapter6.demo_student_info;</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3212609" y="2409667"/>
            <a:ext cx="5690909" cy="384371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使用</a:t>
            </a:r>
            <a:r>
              <a:rPr lang="en-US" altLang="zh-CN" sz="2000" dirty="0" err="1">
                <a:solidFill>
                  <a:srgbClr val="1369B2"/>
                </a:solidFill>
                <a:latin typeface="微软雅黑" panose="020B0503020204020204" pitchFamily="34" charset="-122"/>
                <a:ea typeface="微软雅黑" panose="020B0503020204020204" pitchFamily="34" charset="-122"/>
              </a:rPr>
              <a:t>parse_url</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函数</a:t>
            </a:r>
            <a:r>
              <a:rPr lang="zh-CN" altLang="en-US" sz="2000" dirty="0">
                <a:solidFill>
                  <a:srgbClr val="595959"/>
                </a:solidFill>
                <a:latin typeface="微软雅黑" panose="020B0503020204020204" pitchFamily="34" charset="-122"/>
                <a:ea typeface="微软雅黑" panose="020B0503020204020204" pitchFamily="34" charset="-122"/>
              </a:rPr>
              <a:t>提取</a:t>
            </a:r>
            <a:r>
              <a:rPr lang="en-US" altLang="zh-CN" sz="2000" dirty="0">
                <a:solidFill>
                  <a:srgbClr val="595959"/>
                </a:solidFill>
                <a:latin typeface="微软雅黑" panose="020B0503020204020204" pitchFamily="34" charset="-122"/>
                <a:ea typeface="微软雅黑" panose="020B0503020204020204" pitchFamily="34" charset="-122"/>
              </a:rPr>
              <a:t>URL</a:t>
            </a:r>
            <a:r>
              <a:rPr lang="zh-CN" altLang="en-US" sz="2000" dirty="0">
                <a:solidFill>
                  <a:srgbClr val="595959"/>
                </a:solidFill>
                <a:latin typeface="微软雅黑" panose="020B0503020204020204" pitchFamily="34" charset="-122"/>
                <a:ea typeface="微软雅黑" panose="020B0503020204020204" pitchFamily="34" charset="-122"/>
              </a:rPr>
              <a:t>字符串中的</a:t>
            </a:r>
            <a:r>
              <a:rPr lang="zh-CN" altLang="en-US" sz="2000" dirty="0">
                <a:solidFill>
                  <a:srgbClr val="1369B2"/>
                </a:solidFill>
                <a:latin typeface="微软雅黑" panose="020B0503020204020204" pitchFamily="34" charset="-122"/>
                <a:ea typeface="微软雅黑" panose="020B0503020204020204" pitchFamily="34" charset="-122"/>
              </a:rPr>
              <a:t>主机名</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路径</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查询字符串</a:t>
            </a:r>
            <a:r>
              <a:rPr lang="zh-CN" altLang="en-US" sz="2000" dirty="0">
                <a:solidFill>
                  <a:srgbClr val="595959"/>
                </a:solidFill>
                <a:latin typeface="微软雅黑" panose="020B0503020204020204" pitchFamily="34" charset="-122"/>
                <a:ea typeface="微软雅黑" panose="020B0503020204020204" pitchFamily="34" charset="-122"/>
              </a:rPr>
              <a:t>中键为</a:t>
            </a:r>
            <a:r>
              <a:rPr lang="en-US" altLang="zh-CN" sz="2000" dirty="0">
                <a:solidFill>
                  <a:srgbClr val="1369B2"/>
                </a:solidFill>
                <a:latin typeface="微软雅黑" panose="020B0503020204020204" pitchFamily="34" charset="-122"/>
                <a:ea typeface="微软雅黑" panose="020B0503020204020204" pitchFamily="34" charset="-122"/>
              </a:rPr>
              <a:t>kw</a:t>
            </a:r>
            <a:r>
              <a:rPr lang="zh-CN" altLang="en-US" sz="2000" dirty="0">
                <a:solidFill>
                  <a:srgbClr val="595959"/>
                </a:solidFill>
                <a:latin typeface="微软雅黑" panose="020B0503020204020204" pitchFamily="34" charset="-122"/>
                <a:ea typeface="微软雅黑" panose="020B0503020204020204" pitchFamily="34" charset="-122"/>
              </a:rPr>
              <a:t>的值，具体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2493690"/>
            <a:ext cx="8352929" cy="41983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382297" y="2457541"/>
            <a:ext cx="8144918" cy="419839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parse_url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'https://shop.example.com/p/ABC123?ref=ad01&amp;kw=photo',</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'HOST') AS host,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parse_url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'https://shop.example.com/p/ABC123?ref=ad01&amp;kw=photo',</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'PATH') AS path,</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parse_url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'https://shop.example.com/p/ABC123?ref=ad01&amp;kw=photo',</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QUERY','kw</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query;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字符串函数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3142878" y="2409667"/>
            <a:ext cx="5688037" cy="384679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掌握常用内置函数的使用方法，能够灵活运用</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提供的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表生成函数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557586"/>
            <a:ext cx="6805930" cy="4104456"/>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1702164"/>
            <a:ext cx="5927055"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在处理复杂数据类型时，常常需要将一行记录中的嵌套数据拆解成多行，以便进行更灵活的分析。这类将行内数据展开的需求由表生成函数来实现。表生成函数能够将</a:t>
            </a:r>
            <a:r>
              <a:rPr lang="zh-CN" altLang="en-US" sz="2000" dirty="0">
                <a:solidFill>
                  <a:srgbClr val="1369B2"/>
                </a:solidFill>
                <a:latin typeface="微软雅黑" panose="020B0503020204020204" pitchFamily="34" charset="-122"/>
                <a:ea typeface="微软雅黑" panose="020B0503020204020204" pitchFamily="34" charset="-122"/>
              </a:rPr>
              <a:t>单列数据</a:t>
            </a:r>
            <a:r>
              <a:rPr lang="zh-CN" altLang="en-US" sz="2000" dirty="0">
                <a:solidFill>
                  <a:srgbClr val="595959"/>
                </a:solidFill>
                <a:latin typeface="微软雅黑" panose="020B0503020204020204" pitchFamily="34" charset="-122"/>
                <a:ea typeface="微软雅黑" panose="020B0503020204020204" pitchFamily="34" charset="-122"/>
              </a:rPr>
              <a:t>扩展为</a:t>
            </a:r>
            <a:r>
              <a:rPr lang="zh-CN" altLang="en-US" sz="2000" dirty="0">
                <a:solidFill>
                  <a:srgbClr val="1369B2"/>
                </a:solidFill>
                <a:latin typeface="微软雅黑" panose="020B0503020204020204" pitchFamily="34" charset="-122"/>
                <a:ea typeface="微软雅黑" panose="020B0503020204020204" pitchFamily="34" charset="-122"/>
              </a:rPr>
              <a:t>多行输出</a:t>
            </a:r>
            <a:r>
              <a:rPr lang="zh-CN" altLang="en-US" sz="2000" dirty="0">
                <a:solidFill>
                  <a:srgbClr val="595959"/>
                </a:solidFill>
                <a:latin typeface="微软雅黑" panose="020B0503020204020204" pitchFamily="34" charset="-122"/>
                <a:ea typeface="微软雅黑" panose="020B0503020204020204" pitchFamily="34" charset="-122"/>
              </a:rPr>
              <a:t>，使原本嵌套在一行中的多值结构被拆解为</a:t>
            </a:r>
            <a:r>
              <a:rPr lang="zh-CN" altLang="en-US" sz="2000" dirty="0">
                <a:solidFill>
                  <a:srgbClr val="1369B2"/>
                </a:solidFill>
                <a:latin typeface="微软雅黑" panose="020B0503020204020204" pitchFamily="34" charset="-122"/>
                <a:ea typeface="微软雅黑" panose="020B0503020204020204" pitchFamily="34" charset="-122"/>
              </a:rPr>
              <a:t>多条独立记录</a:t>
            </a:r>
            <a:r>
              <a:rPr lang="zh-CN" altLang="en-US" sz="2000" dirty="0">
                <a:solidFill>
                  <a:srgbClr val="595959"/>
                </a:solidFill>
                <a:latin typeface="微软雅黑" panose="020B0503020204020204" pitchFamily="34" charset="-122"/>
                <a:ea typeface="微软雅黑" panose="020B0503020204020204" pitchFamily="34" charset="-122"/>
              </a:rPr>
              <a:t>。借助这一特性，可以对</a:t>
            </a:r>
            <a:r>
              <a:rPr lang="en-US" altLang="zh-CN" sz="2000" dirty="0">
                <a:solidFill>
                  <a:srgbClr val="1369B2"/>
                </a:solidFill>
                <a:latin typeface="微软雅黑" panose="020B0503020204020204" pitchFamily="34" charset="-122"/>
                <a:ea typeface="微软雅黑" panose="020B0503020204020204" pitchFamily="34" charset="-122"/>
              </a:rPr>
              <a:t>ARRAY</a:t>
            </a:r>
            <a:r>
              <a:rPr lang="zh-CN" altLang="en-US" sz="2000" dirty="0">
                <a:solidFill>
                  <a:srgbClr val="1369B2"/>
                </a:solidFill>
                <a:latin typeface="微软雅黑" panose="020B0503020204020204" pitchFamily="34" charset="-122"/>
                <a:ea typeface="微软雅黑" panose="020B0503020204020204" pitchFamily="34" charset="-122"/>
              </a:rPr>
              <a:t>集合</a:t>
            </a:r>
            <a:r>
              <a:rPr lang="zh-CN" altLang="en-US" sz="2000" dirty="0">
                <a:solidFill>
                  <a:srgbClr val="595959"/>
                </a:solidFill>
                <a:latin typeface="微软雅黑" panose="020B0503020204020204" pitchFamily="34" charset="-122"/>
                <a:ea typeface="微软雅黑" panose="020B0503020204020204" pitchFamily="34" charset="-122"/>
              </a:rPr>
              <a:t>中的每个元素单独处理，或将</a:t>
            </a:r>
            <a:r>
              <a:rPr lang="en-US" altLang="zh-CN" sz="2000" dirty="0">
                <a:solidFill>
                  <a:srgbClr val="1369B2"/>
                </a:solidFill>
                <a:latin typeface="微软雅黑" panose="020B0503020204020204" pitchFamily="34" charset="-122"/>
                <a:ea typeface="微软雅黑" panose="020B0503020204020204" pitchFamily="34" charset="-122"/>
              </a:rPr>
              <a:t>JSON</a:t>
            </a:r>
            <a:r>
              <a:rPr lang="zh-CN" altLang="en-US" sz="2000" dirty="0">
                <a:solidFill>
                  <a:srgbClr val="1369B2"/>
                </a:solidFill>
                <a:latin typeface="微软雅黑" panose="020B0503020204020204" pitchFamily="34" charset="-122"/>
                <a:ea typeface="微软雅黑" panose="020B0503020204020204" pitchFamily="34" charset="-122"/>
              </a:rPr>
              <a:t>对象</a:t>
            </a:r>
            <a:r>
              <a:rPr lang="zh-CN" altLang="en-US" sz="2000" dirty="0">
                <a:solidFill>
                  <a:srgbClr val="595959"/>
                </a:solidFill>
                <a:latin typeface="微软雅黑" panose="020B0503020204020204" pitchFamily="34" charset="-122"/>
                <a:ea typeface="微软雅黑" panose="020B0503020204020204" pitchFamily="34" charset="-122"/>
              </a:rPr>
              <a:t>的各字段拆分为</a:t>
            </a:r>
            <a:r>
              <a:rPr lang="zh-CN" altLang="en-US" sz="2000" dirty="0">
                <a:solidFill>
                  <a:srgbClr val="1369B2"/>
                </a:solidFill>
                <a:latin typeface="微软雅黑" panose="020B0503020204020204" pitchFamily="34" charset="-122"/>
                <a:ea typeface="微软雅黑" panose="020B0503020204020204" pitchFamily="34" charset="-122"/>
              </a:rPr>
              <a:t>独立行</a:t>
            </a:r>
            <a:r>
              <a:rPr lang="zh-CN" altLang="en-US" sz="2000" dirty="0">
                <a:solidFill>
                  <a:srgbClr val="595959"/>
                </a:solidFill>
                <a:latin typeface="微软雅黑" panose="020B0503020204020204" pitchFamily="34" charset="-122"/>
                <a:ea typeface="微软雅黑" panose="020B0503020204020204" pitchFamily="34" charset="-122"/>
              </a:rPr>
              <a:t>，从而显著增强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处理复杂数据</a:t>
            </a:r>
            <a:r>
              <a:rPr lang="zh-CN" altLang="en-US" sz="2000" dirty="0">
                <a:solidFill>
                  <a:srgbClr val="595959"/>
                </a:solidFill>
                <a:latin typeface="微软雅黑" panose="020B0503020204020204" pitchFamily="34" charset="-122"/>
                <a:ea typeface="微软雅黑" panose="020B0503020204020204" pitchFamily="34" charset="-122"/>
              </a:rPr>
              <a:t>的能力。</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原创设计师QQ598969553          _4"/>
          <p:cNvSpPr/>
          <p:nvPr/>
        </p:nvSpPr>
        <p:spPr>
          <a:xfrm>
            <a:off x="982638" y="1273986"/>
            <a:ext cx="6840760"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中常用内置表生成函数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43690" y="2274515"/>
          <a:ext cx="9920068" cy="4160133"/>
        </p:xfrm>
        <a:graphic>
          <a:graphicData uri="http://schemas.openxmlformats.org/drawingml/2006/table">
            <a:tbl>
              <a:tblPr>
                <a:tableStyleId>{5C22544A-7EE6-4342-B048-85BDC9FD1C3A}</a:tableStyleId>
              </a:tblPr>
              <a:tblGrid>
                <a:gridCol w="2300658"/>
                <a:gridCol w="7619410"/>
              </a:tblGrid>
              <a:tr h="618545">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表生成函数</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226415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explode()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explode(array)</a:t>
                      </a:r>
                      <a:r>
                        <a:rPr lang="zh-CN" altLang="en-US" sz="1800" kern="100">
                          <a:solidFill>
                            <a:srgbClr val="595959"/>
                          </a:solidFill>
                          <a:effectLst/>
                          <a:latin typeface="微软雅黑" panose="020B0503020204020204" pitchFamily="34" charset="-122"/>
                          <a:ea typeface="微软雅黑" panose="020B0503020204020204" pitchFamily="34" charset="-122"/>
                        </a:rPr>
                        <a:t>：将</a:t>
                      </a:r>
                      <a:r>
                        <a:rPr lang="en-US" altLang="zh-CN" sz="1800" kern="100">
                          <a:solidFill>
                            <a:srgbClr val="595959"/>
                          </a:solidFill>
                          <a:effectLst/>
                          <a:latin typeface="微软雅黑" panose="020B0503020204020204" pitchFamily="34" charset="-122"/>
                          <a:ea typeface="微软雅黑" panose="020B0503020204020204" pitchFamily="34" charset="-122"/>
                        </a:rPr>
                        <a:t>ARRAY</a:t>
                      </a:r>
                      <a:r>
                        <a:rPr lang="zh-CN" altLang="en-US" sz="1800" kern="100">
                          <a:solidFill>
                            <a:srgbClr val="595959"/>
                          </a:solidFill>
                          <a:effectLst/>
                          <a:latin typeface="微软雅黑" panose="020B0503020204020204" pitchFamily="34" charset="-122"/>
                          <a:ea typeface="微软雅黑" panose="020B0503020204020204" pitchFamily="34" charset="-122"/>
                        </a:rPr>
                        <a:t>集合中的每个元素拆分为多行，输出在单个字段中。可以通过</a:t>
                      </a:r>
                      <a:r>
                        <a:rPr lang="en-US" altLang="zh-CN" sz="1800" kern="100">
                          <a:solidFill>
                            <a:srgbClr val="595959"/>
                          </a:solidFill>
                          <a:effectLst/>
                          <a:latin typeface="微软雅黑" panose="020B0503020204020204" pitchFamily="34" charset="-122"/>
                          <a:ea typeface="微软雅黑" panose="020B0503020204020204" pitchFamily="34" charset="-122"/>
                        </a:rPr>
                        <a:t>AS</a:t>
                      </a:r>
                      <a:r>
                        <a:rPr lang="zh-CN" altLang="en-US" sz="1800" kern="100">
                          <a:solidFill>
                            <a:srgbClr val="595959"/>
                          </a:solidFill>
                          <a:effectLst/>
                          <a:latin typeface="微软雅黑" panose="020B0503020204020204" pitchFamily="34" charset="-122"/>
                          <a:ea typeface="微软雅黑" panose="020B0503020204020204" pitchFamily="34" charset="-122"/>
                        </a:rPr>
                        <a:t>子句为该字段指定别名，若未指定，则默认字段名为</a:t>
                      </a:r>
                      <a:r>
                        <a:rPr lang="en-US" altLang="zh-CN" sz="1800" kern="100">
                          <a:solidFill>
                            <a:srgbClr val="595959"/>
                          </a:solidFill>
                          <a:effectLst/>
                          <a:latin typeface="微软雅黑" panose="020B0503020204020204" pitchFamily="34" charset="-122"/>
                          <a:ea typeface="微软雅黑" panose="020B0503020204020204" pitchFamily="34" charset="-122"/>
                        </a:rPr>
                        <a:t>col</a:t>
                      </a:r>
                      <a:endParaRPr lang="zh-CN" altLang="en-US" sz="1800" kern="10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explode(map)</a:t>
                      </a:r>
                      <a:r>
                        <a:rPr lang="zh-CN" altLang="en-US" sz="1800" kern="100">
                          <a:solidFill>
                            <a:srgbClr val="595959"/>
                          </a:solidFill>
                          <a:effectLst/>
                          <a:latin typeface="微软雅黑" panose="020B0503020204020204" pitchFamily="34" charset="-122"/>
                          <a:ea typeface="微软雅黑" panose="020B0503020204020204" pitchFamily="34" charset="-122"/>
                        </a:rPr>
                        <a:t>：将</a:t>
                      </a:r>
                      <a:r>
                        <a:rPr lang="en-US" altLang="zh-CN" sz="1800" kern="100">
                          <a:solidFill>
                            <a:srgbClr val="595959"/>
                          </a:solidFill>
                          <a:effectLst/>
                          <a:latin typeface="微软雅黑" panose="020B0503020204020204" pitchFamily="34" charset="-122"/>
                          <a:ea typeface="微软雅黑" panose="020B0503020204020204" pitchFamily="34" charset="-122"/>
                        </a:rPr>
                        <a:t>MAP</a:t>
                      </a:r>
                      <a:r>
                        <a:rPr lang="zh-CN" altLang="en-US" sz="1800" kern="100">
                          <a:solidFill>
                            <a:srgbClr val="595959"/>
                          </a:solidFill>
                          <a:effectLst/>
                          <a:latin typeface="微软雅黑" panose="020B0503020204020204" pitchFamily="34" charset="-122"/>
                          <a:ea typeface="微软雅黑" panose="020B0503020204020204" pitchFamily="34" charset="-122"/>
                        </a:rPr>
                        <a:t>集合中的每个键值对拆分为一行，键和值分别输出在两个字段中。可以通过</a:t>
                      </a:r>
                      <a:r>
                        <a:rPr lang="en-US" altLang="zh-CN" sz="1800" kern="100">
                          <a:solidFill>
                            <a:srgbClr val="595959"/>
                          </a:solidFill>
                          <a:effectLst/>
                          <a:latin typeface="微软雅黑" panose="020B0503020204020204" pitchFamily="34" charset="-122"/>
                          <a:ea typeface="微软雅黑" panose="020B0503020204020204" pitchFamily="34" charset="-122"/>
                        </a:rPr>
                        <a:t>AS</a:t>
                      </a:r>
                      <a:r>
                        <a:rPr lang="zh-CN" altLang="en-US" sz="1800" kern="100">
                          <a:solidFill>
                            <a:srgbClr val="595959"/>
                          </a:solidFill>
                          <a:effectLst/>
                          <a:latin typeface="微软雅黑" panose="020B0503020204020204" pitchFamily="34" charset="-122"/>
                          <a:ea typeface="微软雅黑" panose="020B0503020204020204" pitchFamily="34" charset="-122"/>
                        </a:rPr>
                        <a:t>子句为这两个字段指定别名，若未指定，则默认字段名为</a:t>
                      </a:r>
                      <a:r>
                        <a:rPr lang="en-US" altLang="zh-CN" sz="1800" kern="100">
                          <a:solidFill>
                            <a:srgbClr val="595959"/>
                          </a:solidFill>
                          <a:effectLst/>
                          <a:latin typeface="微软雅黑" panose="020B0503020204020204" pitchFamily="34" charset="-122"/>
                          <a:ea typeface="微软雅黑" panose="020B0503020204020204" pitchFamily="34" charset="-122"/>
                        </a:rPr>
                        <a:t>key</a:t>
                      </a:r>
                      <a:r>
                        <a:rPr lang="zh-CN" altLang="en-US" sz="1800" kern="100">
                          <a:solidFill>
                            <a:srgbClr val="595959"/>
                          </a:solidFill>
                          <a:effectLst/>
                          <a:latin typeface="微软雅黑" panose="020B0503020204020204" pitchFamily="34" charset="-122"/>
                          <a:ea typeface="微软雅黑" panose="020B0503020204020204" pitchFamily="34" charset="-122"/>
                        </a:rPr>
                        <a:t>和</a:t>
                      </a:r>
                      <a:r>
                        <a:rPr lang="en-US" altLang="zh-CN" sz="1800" kern="100">
                          <a:solidFill>
                            <a:srgbClr val="595959"/>
                          </a:solidFill>
                          <a:effectLst/>
                          <a:latin typeface="微软雅黑" panose="020B0503020204020204" pitchFamily="34" charset="-122"/>
                          <a:ea typeface="微软雅黑" panose="020B0503020204020204" pitchFamily="34" charset="-122"/>
                        </a:rPr>
                        <a:t>value</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7077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posexplode()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err="1">
                          <a:solidFill>
                            <a:srgbClr val="595959"/>
                          </a:solidFill>
                          <a:effectLst/>
                          <a:latin typeface="微软雅黑" panose="020B0503020204020204" pitchFamily="34" charset="-122"/>
                          <a:ea typeface="微软雅黑" panose="020B0503020204020204" pitchFamily="34" charset="-122"/>
                        </a:rPr>
                        <a:t>posexplode</a:t>
                      </a:r>
                      <a:r>
                        <a:rPr lang="en-US" altLang="zh-CN"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：将</a:t>
                      </a:r>
                      <a:r>
                        <a:rPr lang="en-US" altLang="zh-CN"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集合中的每个元素和元素的索引位置拆分为一行，元素和索引位置输出在两个字段中。可以通过</a:t>
                      </a:r>
                      <a:r>
                        <a:rPr lang="en-US" altLang="zh-CN" sz="1800" kern="100" dirty="0">
                          <a:solidFill>
                            <a:srgbClr val="595959"/>
                          </a:solidFill>
                          <a:effectLst/>
                          <a:latin typeface="微软雅黑" panose="020B0503020204020204" pitchFamily="34" charset="-122"/>
                          <a:ea typeface="微软雅黑" panose="020B0503020204020204" pitchFamily="34" charset="-122"/>
                        </a:rPr>
                        <a:t>AS</a:t>
                      </a:r>
                      <a:r>
                        <a:rPr lang="zh-CN" altLang="en-US" sz="1800" kern="100" dirty="0">
                          <a:solidFill>
                            <a:srgbClr val="595959"/>
                          </a:solidFill>
                          <a:effectLst/>
                          <a:latin typeface="微软雅黑" panose="020B0503020204020204" pitchFamily="34" charset="-122"/>
                          <a:ea typeface="微软雅黑" panose="020B0503020204020204" pitchFamily="34" charset="-122"/>
                        </a:rPr>
                        <a:t>子句为这两个字段指定别名，若未指定，则默认字段名为</a:t>
                      </a:r>
                      <a:r>
                        <a:rPr lang="en-US" altLang="zh-CN" sz="1800" kern="100" dirty="0">
                          <a:solidFill>
                            <a:srgbClr val="595959"/>
                          </a:solidFill>
                          <a:effectLst/>
                          <a:latin typeface="微软雅黑" panose="020B0503020204020204" pitchFamily="34" charset="-122"/>
                          <a:ea typeface="微软雅黑" panose="020B0503020204020204" pitchFamily="34" charset="-122"/>
                        </a:rPr>
                        <a:t>pos</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altLang="zh-CN" sz="1800" kern="100" dirty="0" err="1">
                          <a:solidFill>
                            <a:srgbClr val="595959"/>
                          </a:solidFill>
                          <a:effectLst/>
                          <a:latin typeface="微软雅黑" panose="020B0503020204020204" pitchFamily="34" charset="-122"/>
                          <a:ea typeface="微软雅黑" panose="020B0503020204020204" pitchFamily="34" charset="-122"/>
                        </a:rPr>
                        <a:t>val</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116220" y="2205658"/>
          <a:ext cx="10307578" cy="3869945"/>
        </p:xfrm>
        <a:graphic>
          <a:graphicData uri="http://schemas.openxmlformats.org/drawingml/2006/table">
            <a:tbl>
              <a:tblPr>
                <a:tableStyleId>{5C22544A-7EE6-4342-B048-85BDC9FD1C3A}</a:tableStyleId>
              </a:tblPr>
              <a:tblGrid>
                <a:gridCol w="2390529"/>
                <a:gridCol w="7917049"/>
              </a:tblGrid>
              <a:tr h="1075517">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表生成函数</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75517">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json_tuple()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err="1">
                          <a:solidFill>
                            <a:srgbClr val="595959"/>
                          </a:solidFill>
                          <a:effectLst/>
                          <a:latin typeface="微软雅黑" panose="020B0503020204020204" pitchFamily="34" charset="-122"/>
                          <a:ea typeface="微软雅黑" panose="020B0503020204020204" pitchFamily="34" charset="-122"/>
                        </a:rPr>
                        <a:t>json_tuple</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en-US" altLang="zh-CN" sz="1800" kern="100" dirty="0" err="1">
                          <a:solidFill>
                            <a:srgbClr val="595959"/>
                          </a:solidFill>
                          <a:effectLst/>
                          <a:latin typeface="微软雅黑" panose="020B0503020204020204" pitchFamily="34" charset="-122"/>
                          <a:ea typeface="微软雅黑" panose="020B0503020204020204" pitchFamily="34" charset="-122"/>
                        </a:rPr>
                        <a:t>json_str,key,key</a:t>
                      </a:r>
                      <a:r>
                        <a:rPr lang="en-US" altLang="zh-CN"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：用于从</a:t>
                      </a:r>
                      <a:r>
                        <a:rPr lang="en-US" altLang="zh-CN" sz="1800" kern="100" dirty="0">
                          <a:solidFill>
                            <a:srgbClr val="595959"/>
                          </a:solidFill>
                          <a:effectLst/>
                          <a:latin typeface="微软雅黑" panose="020B0503020204020204" pitchFamily="34" charset="-122"/>
                          <a:ea typeface="微软雅黑" panose="020B0503020204020204" pitchFamily="34" charset="-122"/>
                        </a:rPr>
                        <a:t>JSON</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字符串</a:t>
                      </a:r>
                      <a:r>
                        <a:rPr lang="en-US" altLang="zh-CN" sz="1800" kern="100" dirty="0" err="1">
                          <a:solidFill>
                            <a:srgbClr val="595959"/>
                          </a:solidFill>
                          <a:effectLst/>
                          <a:latin typeface="微软雅黑" panose="020B0503020204020204" pitchFamily="34" charset="-122"/>
                          <a:ea typeface="微软雅黑" panose="020B0503020204020204" pitchFamily="34" charset="-122"/>
                        </a:rPr>
                        <a:t>json_str</a:t>
                      </a:r>
                      <a:r>
                        <a:rPr lang="zh-CN" altLang="en-US" sz="1800" kern="100" dirty="0">
                          <a:solidFill>
                            <a:srgbClr val="595959"/>
                          </a:solidFill>
                          <a:effectLst/>
                          <a:latin typeface="微软雅黑" panose="020B0503020204020204" pitchFamily="34" charset="-122"/>
                          <a:ea typeface="微软雅黑" panose="020B0503020204020204" pitchFamily="34" charset="-122"/>
                        </a:rPr>
                        <a:t>中一次性读取多个顶层键</a:t>
                      </a:r>
                      <a:r>
                        <a:rPr lang="en-US" altLang="zh-CN" sz="1800" kern="100" dirty="0">
                          <a:solidFill>
                            <a:srgbClr val="595959"/>
                          </a:solidFill>
                          <a:effectLst/>
                          <a:latin typeface="微软雅黑" panose="020B0503020204020204" pitchFamily="34" charset="-122"/>
                          <a:ea typeface="微软雅黑" panose="020B0503020204020204" pitchFamily="34" charset="-122"/>
                        </a:rPr>
                        <a:t>key</a:t>
                      </a:r>
                      <a:r>
                        <a:rPr lang="zh-CN" altLang="en-US" sz="1800" kern="100" dirty="0">
                          <a:solidFill>
                            <a:srgbClr val="595959"/>
                          </a:solidFill>
                          <a:effectLst/>
                          <a:latin typeface="微软雅黑" panose="020B0503020204020204" pitchFamily="34" charset="-122"/>
                          <a:ea typeface="微软雅黑" panose="020B0503020204020204" pitchFamily="34" charset="-122"/>
                        </a:rPr>
                        <a:t>的值，将每个键对应的值输出到不同字段。可以通过</a:t>
                      </a:r>
                      <a:r>
                        <a:rPr lang="en-US" altLang="zh-CN" sz="1800" kern="100" dirty="0">
                          <a:solidFill>
                            <a:srgbClr val="595959"/>
                          </a:solidFill>
                          <a:effectLst/>
                          <a:latin typeface="微软雅黑" panose="020B0503020204020204" pitchFamily="34" charset="-122"/>
                          <a:ea typeface="微软雅黑" panose="020B0503020204020204" pitchFamily="34" charset="-122"/>
                        </a:rPr>
                        <a:t>AS</a:t>
                      </a:r>
                      <a:r>
                        <a:rPr lang="zh-CN" altLang="en-US" sz="1800" kern="100" dirty="0">
                          <a:solidFill>
                            <a:srgbClr val="595959"/>
                          </a:solidFill>
                          <a:effectLst/>
                          <a:latin typeface="微软雅黑" panose="020B0503020204020204" pitchFamily="34" charset="-122"/>
                          <a:ea typeface="微软雅黑" panose="020B0503020204020204" pitchFamily="34" charset="-122"/>
                        </a:rPr>
                        <a:t>子句为这些字段指定别名</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516998">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parse_url_tuple()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parse_url_tuple</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url_str,part,part</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用于从</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字符串</a:t>
                      </a:r>
                      <a:r>
                        <a:rPr lang="en-US" sz="1800" kern="100" dirty="0" err="1">
                          <a:solidFill>
                            <a:srgbClr val="595959"/>
                          </a:solidFill>
                          <a:effectLst/>
                          <a:latin typeface="微软雅黑" panose="020B0503020204020204" pitchFamily="34" charset="-122"/>
                          <a:ea typeface="微软雅黑" panose="020B0503020204020204" pitchFamily="34" charset="-122"/>
                        </a:rPr>
                        <a:t>url_str</a:t>
                      </a:r>
                      <a:r>
                        <a:rPr lang="zh-CN" altLang="en-US" sz="1800" kern="100" dirty="0">
                          <a:solidFill>
                            <a:srgbClr val="595959"/>
                          </a:solidFill>
                          <a:effectLst/>
                          <a:latin typeface="微软雅黑" panose="020B0503020204020204" pitchFamily="34" charset="-122"/>
                          <a:ea typeface="微软雅黑" panose="020B0503020204020204" pitchFamily="34" charset="-122"/>
                        </a:rPr>
                        <a:t>中一次性读取</a:t>
                      </a:r>
                      <a:r>
                        <a:rPr lang="en-US" sz="1800" kern="100" dirty="0">
                          <a:solidFill>
                            <a:srgbClr val="595959"/>
                          </a:solidFill>
                          <a:effectLst/>
                          <a:latin typeface="微软雅黑" panose="020B0503020204020204" pitchFamily="34" charset="-122"/>
                          <a:ea typeface="微软雅黑" panose="020B0503020204020204" pitchFamily="34" charset="-122"/>
                        </a:rPr>
                        <a:t>URL</a:t>
                      </a:r>
                      <a:r>
                        <a:rPr lang="zh-CN" altLang="en-US" sz="1800" kern="100" dirty="0">
                          <a:solidFill>
                            <a:srgbClr val="595959"/>
                          </a:solidFill>
                          <a:effectLst/>
                          <a:latin typeface="微软雅黑" panose="020B0503020204020204" pitchFamily="34" charset="-122"/>
                          <a:ea typeface="微软雅黑" panose="020B0503020204020204" pitchFamily="34" charset="-122"/>
                        </a:rPr>
                        <a:t>的多个部分，将每个部分的值输出到不同字段。可以通过</a:t>
                      </a:r>
                      <a:r>
                        <a:rPr lang="en-US" sz="1800" kern="100" dirty="0">
                          <a:solidFill>
                            <a:srgbClr val="595959"/>
                          </a:solidFill>
                          <a:effectLst/>
                          <a:latin typeface="微软雅黑" panose="020B0503020204020204" pitchFamily="34" charset="-122"/>
                          <a:ea typeface="微软雅黑" panose="020B0503020204020204" pitchFamily="34" charset="-122"/>
                        </a:rPr>
                        <a:t>AS</a:t>
                      </a:r>
                      <a:r>
                        <a:rPr lang="zh-CN" altLang="en-US" sz="1800" kern="100" dirty="0">
                          <a:solidFill>
                            <a:srgbClr val="595959"/>
                          </a:solidFill>
                          <a:effectLst/>
                          <a:latin typeface="微软雅黑" panose="020B0503020204020204" pitchFamily="34" charset="-122"/>
                          <a:ea typeface="微软雅黑" panose="020B0503020204020204" pitchFamily="34" charset="-122"/>
                        </a:rPr>
                        <a:t>子句为这些字段指定别名。</a:t>
                      </a:r>
                      <a:r>
                        <a:rPr lang="en-US" sz="1800" kern="100" dirty="0">
                          <a:solidFill>
                            <a:srgbClr val="595959"/>
                          </a:solidFill>
                          <a:effectLst/>
                          <a:latin typeface="微软雅黑" panose="020B0503020204020204" pitchFamily="34" charset="-122"/>
                          <a:ea typeface="微软雅黑" panose="020B0503020204020204" pitchFamily="34" charset="-122"/>
                        </a:rPr>
                        <a:t>part</a:t>
                      </a:r>
                      <a:r>
                        <a:rPr lang="zh-CN" altLang="en-US" sz="1800" kern="100" dirty="0">
                          <a:solidFill>
                            <a:srgbClr val="595959"/>
                          </a:solidFill>
                          <a:effectLst/>
                          <a:latin typeface="微软雅黑" panose="020B0503020204020204" pitchFamily="34" charset="-122"/>
                          <a:ea typeface="微软雅黑" panose="020B0503020204020204" pitchFamily="34" charset="-122"/>
                        </a:rPr>
                        <a:t>的可选值与字符串函数</a:t>
                      </a:r>
                      <a:r>
                        <a:rPr lang="en-US" sz="1800" kern="100" dirty="0" err="1">
                          <a:solidFill>
                            <a:srgbClr val="595959"/>
                          </a:solidFill>
                          <a:effectLst/>
                          <a:latin typeface="微软雅黑" panose="020B0503020204020204" pitchFamily="34" charset="-122"/>
                          <a:ea typeface="微软雅黑" panose="020B0503020204020204" pitchFamily="34" charset="-122"/>
                        </a:rPr>
                        <a:t>parse_url</a:t>
                      </a:r>
                      <a:r>
                        <a:rPr lang="en-US" sz="1800" kern="100" dirty="0">
                          <a:solidFill>
                            <a:srgbClr val="595959"/>
                          </a:solidFill>
                          <a:effectLst/>
                          <a:latin typeface="微软雅黑" panose="020B0503020204020204" pitchFamily="34" charset="-122"/>
                          <a:ea typeface="微软雅黑" panose="020B0503020204020204" pitchFamily="34" charset="-122"/>
                        </a:rPr>
                        <a:t>()</a:t>
                      </a:r>
                      <a:r>
                        <a:rPr lang="zh-CN" altLang="en-US" sz="1800" kern="100" dirty="0">
                          <a:solidFill>
                            <a:srgbClr val="595959"/>
                          </a:solidFill>
                          <a:effectLst/>
                          <a:latin typeface="微软雅黑" panose="020B0503020204020204" pitchFamily="34" charset="-122"/>
                          <a:ea typeface="微软雅黑" panose="020B0503020204020204" pitchFamily="34" charset="-122"/>
                        </a:rPr>
                        <a:t>中的</a:t>
                      </a:r>
                      <a:r>
                        <a:rPr lang="en-US" sz="1800" kern="100" dirty="0">
                          <a:solidFill>
                            <a:srgbClr val="595959"/>
                          </a:solidFill>
                          <a:effectLst/>
                          <a:latin typeface="微软雅黑" panose="020B0503020204020204" pitchFamily="34" charset="-122"/>
                          <a:ea typeface="微软雅黑" panose="020B0503020204020204" pitchFamily="34" charset="-122"/>
                        </a:rPr>
                        <a:t>part</a:t>
                      </a:r>
                      <a:r>
                        <a:rPr lang="zh-CN" altLang="en-US" sz="1800" kern="100" dirty="0">
                          <a:solidFill>
                            <a:srgbClr val="595959"/>
                          </a:solidFill>
                          <a:effectLst/>
                          <a:latin typeface="微软雅黑" panose="020B0503020204020204" pitchFamily="34" charset="-122"/>
                          <a:ea typeface="微软雅黑" panose="020B0503020204020204" pitchFamily="34" charset="-122"/>
                        </a:rPr>
                        <a:t>一致</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77666"/>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中常用内置表生成函数</a:t>
            </a:r>
            <a:r>
              <a:rPr lang="zh-CN" altLang="en-US" sz="2000" dirty="0">
                <a:solidFill>
                  <a:srgbClr val="595959"/>
                </a:solidFill>
                <a:latin typeface="微软雅黑" panose="020B0503020204020204" pitchFamily="34" charset="-122"/>
                <a:ea typeface="微软雅黑" panose="020B0503020204020204" pitchFamily="34" charset="-122"/>
              </a:rPr>
              <a:t>表中部分内置表生成函数的使用，具体内容如下。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demo_shop_orders</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explode()</a:t>
            </a:r>
            <a:r>
              <a:rPr lang="zh-CN" altLang="en-US" sz="2000" dirty="0">
                <a:solidFill>
                  <a:srgbClr val="595959"/>
                </a:solidFill>
                <a:latin typeface="微软雅黑" panose="020B0503020204020204" pitchFamily="34" charset="-122"/>
                <a:ea typeface="微软雅黑" panose="020B0503020204020204" pitchFamily="34" charset="-122"/>
              </a:rPr>
              <a:t>函数获取</a:t>
            </a:r>
            <a:r>
              <a:rPr lang="zh-CN" altLang="en-US" sz="2000" dirty="0">
                <a:solidFill>
                  <a:srgbClr val="1369B2"/>
                </a:solidFill>
                <a:latin typeface="微软雅黑" panose="020B0503020204020204" pitchFamily="34" charset="-122"/>
                <a:ea typeface="微软雅黑" panose="020B0503020204020204" pitchFamily="34" charset="-122"/>
              </a:rPr>
              <a:t>每个订单</a:t>
            </a:r>
            <a:r>
              <a:rPr lang="zh-CN" altLang="en-US" sz="2000" dirty="0">
                <a:solidFill>
                  <a:srgbClr val="595959"/>
                </a:solidFill>
                <a:latin typeface="微软雅黑" panose="020B0503020204020204" pitchFamily="34" charset="-122"/>
                <a:ea typeface="微软雅黑" panose="020B0503020204020204" pitchFamily="34" charset="-122"/>
              </a:rPr>
              <a:t>包含的商品，具体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2709714"/>
            <a:ext cx="8352929"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382297" y="2931976"/>
            <a:ext cx="8144918"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original.order_id,output.commodity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 original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LATERAL VIEW explode(items) output AS commodity;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215481" y="2409667"/>
            <a:ext cx="4463901" cy="419321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demo_shop_orders</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explode()</a:t>
            </a:r>
            <a:r>
              <a:rPr lang="zh-CN" altLang="en-US" sz="2000" dirty="0">
                <a:solidFill>
                  <a:srgbClr val="595959"/>
                </a:solidFill>
                <a:latin typeface="微软雅黑" panose="020B0503020204020204" pitchFamily="34" charset="-122"/>
                <a:ea typeface="微软雅黑" panose="020B0503020204020204" pitchFamily="34" charset="-122"/>
              </a:rPr>
              <a:t>函数获取每个订单的费用构成明细，具体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2709714"/>
            <a:ext cx="8352929"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382297" y="2931976"/>
            <a:ext cx="8144918"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original.order_id,output.items,output.amounts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chapter6.demo_shop_orders original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LATERAL VIEW explode(fees) output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items,amounts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6.1.8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表生成函数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142878" y="2168285"/>
            <a:ext cx="4708393" cy="442287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871070" y="3075851"/>
            <a:ext cx="587339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6.</a:t>
            </a:r>
            <a:r>
              <a:rPr lang="en-US" altLang="zh-CN" sz="6600" b="1" dirty="0">
                <a:solidFill>
                  <a:srgbClr val="FAFAFA"/>
                </a:solidFill>
                <a:latin typeface="微软雅黑" panose="020B0503020204020204" pitchFamily="34" charset="-122"/>
                <a:ea typeface="微软雅黑" panose="020B0503020204020204" pitchFamily="34" charset="-122"/>
                <a:cs typeface="+mn-ea"/>
                <a:sym typeface="+mn-lt"/>
              </a:rPr>
              <a:t>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4022932"/>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熟悉窗口函数的语法结构，能够根据数据处理需求选择不同类型的</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窗口函数</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zh-CN" altLang="en-US"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626"/>
            <a:ext cx="6805930" cy="331236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062204"/>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窗口函数</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Window Function</a:t>
            </a:r>
            <a:r>
              <a:rPr lang="zh-CN" altLang="en-US" sz="2000" dirty="0">
                <a:solidFill>
                  <a:srgbClr val="595959"/>
                </a:solidFill>
                <a:latin typeface="微软雅黑" panose="020B0503020204020204" pitchFamily="34" charset="-122"/>
                <a:ea typeface="微软雅黑" panose="020B0503020204020204" pitchFamily="34" charset="-122"/>
              </a:rPr>
              <a:t>）也称</a:t>
            </a:r>
            <a:r>
              <a:rPr lang="zh-CN" altLang="en-US" sz="2000" dirty="0">
                <a:solidFill>
                  <a:srgbClr val="1369B2"/>
                </a:solidFill>
                <a:latin typeface="微软雅黑" panose="020B0503020204020204" pitchFamily="34" charset="-122"/>
                <a:ea typeface="微软雅黑" panose="020B0503020204020204" pitchFamily="34" charset="-122"/>
              </a:rPr>
              <a:t>开窗函数</a:t>
            </a:r>
            <a:r>
              <a:rPr lang="zh-CN" altLang="en-US" sz="2000" dirty="0">
                <a:solidFill>
                  <a:srgbClr val="595959"/>
                </a:solidFill>
                <a:latin typeface="微软雅黑" panose="020B0503020204020204" pitchFamily="34" charset="-122"/>
                <a:ea typeface="微软雅黑" panose="020B0503020204020204" pitchFamily="34" charset="-122"/>
              </a:rPr>
              <a:t>，它是数据库用于在一组相关的行上进行计算的</a:t>
            </a:r>
            <a:r>
              <a:rPr lang="zh-CN" altLang="en-US" sz="2000" dirty="0">
                <a:solidFill>
                  <a:srgbClr val="1369B2"/>
                </a:solidFill>
                <a:latin typeface="微软雅黑" panose="020B0503020204020204" pitchFamily="34" charset="-122"/>
                <a:ea typeface="微软雅黑" panose="020B0503020204020204" pitchFamily="34" charset="-122"/>
              </a:rPr>
              <a:t>特殊函数</a:t>
            </a:r>
            <a:r>
              <a:rPr lang="zh-CN" altLang="en-US" sz="2000" dirty="0">
                <a:solidFill>
                  <a:srgbClr val="595959"/>
                </a:solidFill>
                <a:latin typeface="微软雅黑" panose="020B0503020204020204" pitchFamily="34" charset="-122"/>
                <a:ea typeface="微软雅黑" panose="020B0503020204020204" pitchFamily="34" charset="-122"/>
              </a:rPr>
              <a:t>。不同于常规的聚合函数只能对</a:t>
            </a:r>
            <a:r>
              <a:rPr lang="zh-CN" altLang="en-US" sz="2000" dirty="0">
                <a:solidFill>
                  <a:srgbClr val="1369B2"/>
                </a:solidFill>
                <a:latin typeface="微软雅黑" panose="020B0503020204020204" pitchFamily="34" charset="-122"/>
                <a:ea typeface="微软雅黑" panose="020B0503020204020204" pitchFamily="34" charset="-122"/>
              </a:rPr>
              <a:t>表</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每组数据</a:t>
            </a:r>
            <a:r>
              <a:rPr lang="zh-CN" altLang="en-US" sz="2000" dirty="0">
                <a:solidFill>
                  <a:srgbClr val="595959"/>
                </a:solidFill>
                <a:latin typeface="微软雅黑" panose="020B0503020204020204" pitchFamily="34" charset="-122"/>
                <a:ea typeface="微软雅黑" panose="020B0503020204020204" pitchFamily="34" charset="-122"/>
              </a:rPr>
              <a:t>中的所有行执行运算，并输出单行，窗口函数可以扫描多行并计算每行的输出值，不会减少查询结果的行数。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845618"/>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简单来说，</a:t>
            </a:r>
            <a:r>
              <a:rPr lang="zh-CN" altLang="en-US" sz="2000" dirty="0">
                <a:solidFill>
                  <a:srgbClr val="1369B2"/>
                </a:solidFill>
                <a:latin typeface="微软雅黑" panose="020B0503020204020204" pitchFamily="34" charset="-122"/>
                <a:ea typeface="微软雅黑" panose="020B0503020204020204" pitchFamily="34" charset="-122"/>
              </a:rPr>
              <a:t>窗口函数</a:t>
            </a:r>
            <a:r>
              <a:rPr lang="zh-CN" altLang="en-US" sz="2000" dirty="0">
                <a:solidFill>
                  <a:srgbClr val="595959"/>
                </a:solidFill>
                <a:latin typeface="微软雅黑" panose="020B0503020204020204" pitchFamily="34" charset="-122"/>
                <a:ea typeface="微软雅黑" panose="020B0503020204020204" pitchFamily="34" charset="-122"/>
              </a:rPr>
              <a:t>允许我们在不丢失明细行的情况下，针对定义的窗口</a:t>
            </a:r>
            <a:r>
              <a:rPr lang="zh-CN" altLang="en-US" sz="2000" dirty="0">
                <a:solidFill>
                  <a:srgbClr val="1369B2"/>
                </a:solidFill>
                <a:latin typeface="微软雅黑" panose="020B0503020204020204" pitchFamily="34" charset="-122"/>
                <a:ea typeface="微软雅黑" panose="020B0503020204020204" pitchFamily="34" charset="-122"/>
              </a:rPr>
              <a:t>计算聚合</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排名等结果</a:t>
            </a:r>
            <a:r>
              <a:rPr lang="zh-CN" altLang="en-US" sz="2000" dirty="0">
                <a:solidFill>
                  <a:srgbClr val="595959"/>
                </a:solidFill>
                <a:latin typeface="微软雅黑" panose="020B0503020204020204" pitchFamily="34" charset="-122"/>
                <a:ea typeface="微软雅黑" panose="020B0503020204020204" pitchFamily="34" charset="-122"/>
              </a:rPr>
              <a:t>，每一行都会返回一个针对其所属窗口的计算结果。这使得我们能够实现更复杂的</a:t>
            </a:r>
            <a:r>
              <a:rPr lang="zh-CN" altLang="en-US" sz="2000" dirty="0">
                <a:solidFill>
                  <a:srgbClr val="1369B2"/>
                </a:solidFill>
                <a:latin typeface="微软雅黑" panose="020B0503020204020204" pitchFamily="34" charset="-122"/>
                <a:ea typeface="微软雅黑" panose="020B0503020204020204" pitchFamily="34" charset="-122"/>
              </a:rPr>
              <a:t>计算</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分析</a:t>
            </a:r>
            <a:r>
              <a:rPr lang="zh-CN" altLang="en-US" sz="2000" dirty="0">
                <a:solidFill>
                  <a:srgbClr val="595959"/>
                </a:solidFill>
                <a:latin typeface="微软雅黑" panose="020B0503020204020204" pitchFamily="34" charset="-122"/>
                <a:ea typeface="微软雅黑" panose="020B0503020204020204" pitchFamily="34" charset="-122"/>
              </a:rPr>
              <a:t>，在报表和数据分析场景中非常有用。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982638" y="1341562"/>
            <a:ext cx="10297144"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中，窗口函数通过</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中的</a:t>
            </a:r>
            <a:r>
              <a:rPr lang="en-US" altLang="zh-CN" sz="2000" dirty="0">
                <a:solidFill>
                  <a:srgbClr val="1369B2"/>
                </a:solidFill>
                <a:latin typeface="微软雅黑" panose="020B0503020204020204" pitchFamily="34" charset="-122"/>
                <a:ea typeface="微软雅黑" panose="020B0503020204020204" pitchFamily="34" charset="-122"/>
              </a:rPr>
              <a:t>OVER</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定义，其基本语法结构如下。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1143690" y="2384972"/>
            <a:ext cx="9560028" cy="25569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1383109" y="2607235"/>
            <a:ext cx="8144918"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function OVER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[PARTITION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partition_col_list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[ORDER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order_col_list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[ASC|DESC]]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window_expression</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10090"/>
            <a:ext cx="5927055"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接下来，针对上述语法中的参数进行介绍。</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916800"/>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function</a:t>
            </a:r>
            <a:r>
              <a:rPr lang="zh-CN" altLang="en-US" sz="2000" dirty="0">
                <a:solidFill>
                  <a:srgbClr val="1369B2"/>
                </a:solidFill>
              </a:rPr>
              <a:t>参数</a:t>
            </a:r>
            <a:r>
              <a:rPr lang="zh-CN" altLang="en-US" sz="2000" dirty="0">
                <a:solidFill>
                  <a:srgbClr val="595959"/>
                </a:solidFill>
              </a:rPr>
              <a:t>用于定义每个窗口内处理数据的函数，支持以下三种函数类型。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function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266613" y="3285778"/>
            <a:ext cx="2309086" cy="2333759"/>
            <a:chOff x="1546239" y="3760713"/>
            <a:chExt cx="1557032" cy="1573670"/>
          </a:xfrm>
        </p:grpSpPr>
        <p:sp>
          <p:nvSpPr>
            <p:cNvPr id="20"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窗口聚合函数</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14" name="组合 13"/>
          <p:cNvGrpSpPr/>
          <p:nvPr/>
        </p:nvGrpSpPr>
        <p:grpSpPr>
          <a:xfrm>
            <a:off x="4940663" y="3285778"/>
            <a:ext cx="2309086" cy="2333759"/>
            <a:chOff x="1546239" y="3760713"/>
            <a:chExt cx="1557032" cy="1573670"/>
          </a:xfrm>
        </p:grpSpPr>
        <p:sp>
          <p:nvSpPr>
            <p:cNvPr id="18"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窗口排序函数</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15" name="组合 14"/>
          <p:cNvGrpSpPr/>
          <p:nvPr/>
        </p:nvGrpSpPr>
        <p:grpSpPr>
          <a:xfrm>
            <a:off x="8462584" y="3285777"/>
            <a:ext cx="2309086" cy="2333759"/>
            <a:chOff x="1546239" y="3760713"/>
            <a:chExt cx="1557032" cy="1573670"/>
          </a:xfrm>
        </p:grpSpPr>
        <p:sp>
          <p:nvSpPr>
            <p:cNvPr id="16"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窗口分析函数</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37732" y="2940669"/>
            <a:ext cx="1009803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1369B2"/>
                </a:solidFill>
              </a:rPr>
              <a:t>窗口聚合函数</a:t>
            </a:r>
            <a:r>
              <a:rPr lang="zh-CN" altLang="en-US" sz="2000" dirty="0">
                <a:solidFill>
                  <a:srgbClr val="595959"/>
                </a:solidFill>
              </a:rPr>
              <a:t>用于对窗口内的数据进行汇总，支持</a:t>
            </a:r>
            <a:r>
              <a:rPr lang="zh-CN" altLang="en-US" sz="2000" dirty="0">
                <a:solidFill>
                  <a:srgbClr val="1369B2"/>
                </a:solidFill>
              </a:rPr>
              <a:t>内置聚合函数</a:t>
            </a:r>
            <a:r>
              <a:rPr lang="zh-CN" altLang="en-US" sz="2000" dirty="0">
                <a:solidFill>
                  <a:srgbClr val="595959"/>
                </a:solidFill>
              </a:rPr>
              <a:t>和</a:t>
            </a:r>
            <a:r>
              <a:rPr lang="zh-CN" altLang="en-US" sz="2000" dirty="0">
                <a:solidFill>
                  <a:srgbClr val="1369B2"/>
                </a:solidFill>
              </a:rPr>
              <a:t>自定义聚合函数</a:t>
            </a:r>
            <a:r>
              <a:rPr lang="zh-CN" altLang="en-US" sz="2000" dirty="0">
                <a:solidFill>
                  <a:srgbClr val="595959"/>
                </a:solidFill>
              </a:rPr>
              <a:t>。</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function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圆角矩形 9"/>
          <p:cNvSpPr/>
          <p:nvPr/>
        </p:nvSpPr>
        <p:spPr>
          <a:xfrm>
            <a:off x="1037732" y="1756006"/>
            <a:ext cx="2376661" cy="84246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窗口聚合函数</a:t>
            </a:r>
            <a:endParaRPr lang="zh-CN" altLang="en-US" sz="2000" dirty="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1"/>
          <a:stretch>
            <a:fillRect/>
          </a:stretch>
        </p:blipFill>
        <p:spPr>
          <a:xfrm>
            <a:off x="8255446" y="3645818"/>
            <a:ext cx="2880320" cy="28582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37732" y="2940669"/>
            <a:ext cx="1009803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1369B2"/>
                </a:solidFill>
              </a:rPr>
              <a:t>窗口排序函数</a:t>
            </a:r>
            <a:r>
              <a:rPr lang="zh-CN" altLang="en-US" sz="2000" dirty="0">
                <a:solidFill>
                  <a:srgbClr val="595959"/>
                </a:solidFill>
              </a:rPr>
              <a:t>用于对窗口内的数据进行编号。</a:t>
            </a:r>
            <a:r>
              <a:rPr lang="en-US" altLang="zh-CN" sz="2000" dirty="0">
                <a:solidFill>
                  <a:srgbClr val="595959"/>
                </a:solidFill>
              </a:rPr>
              <a:t>Hive</a:t>
            </a:r>
            <a:r>
              <a:rPr lang="zh-CN" altLang="en-US" sz="2000" dirty="0">
                <a:solidFill>
                  <a:srgbClr val="595959"/>
                </a:solidFill>
              </a:rPr>
              <a:t>中常用窗口排序函数的介绍如表。</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function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圆角矩形 9"/>
          <p:cNvSpPr/>
          <p:nvPr/>
        </p:nvSpPr>
        <p:spPr>
          <a:xfrm>
            <a:off x="1037732" y="1756006"/>
            <a:ext cx="2376661" cy="84246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窗口排序函数</a:t>
            </a:r>
            <a:endParaRPr lang="zh-CN" altLang="en-US" sz="2000" dirty="0">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143690" y="3717826"/>
          <a:ext cx="9920068" cy="2788617"/>
        </p:xfrm>
        <a:graphic>
          <a:graphicData uri="http://schemas.openxmlformats.org/drawingml/2006/table">
            <a:tbl>
              <a:tblPr>
                <a:tableStyleId>{5C22544A-7EE6-4342-B048-85BDC9FD1C3A}</a:tableStyleId>
              </a:tblPr>
              <a:tblGrid>
                <a:gridCol w="1808074"/>
                <a:gridCol w="8111994"/>
              </a:tblGrid>
              <a:tr h="430532">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窗口排序函数</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语法及描述</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3251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row_number()</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row_number()</a:t>
                      </a:r>
                      <a:r>
                        <a:rPr lang="zh-CN" altLang="en-US" sz="1600" kern="100">
                          <a:solidFill>
                            <a:srgbClr val="595959"/>
                          </a:solidFill>
                          <a:effectLst/>
                          <a:latin typeface="微软雅黑" panose="020B0503020204020204" pitchFamily="34" charset="-122"/>
                          <a:ea typeface="微软雅黑" panose="020B0503020204020204" pitchFamily="34" charset="-122"/>
                        </a:rPr>
                        <a:t>：为每行分配一个从</a:t>
                      </a:r>
                      <a:r>
                        <a:rPr lang="en-US" altLang="zh-CN" sz="1600" kern="100">
                          <a:solidFill>
                            <a:srgbClr val="595959"/>
                          </a:solidFill>
                          <a:effectLst/>
                          <a:latin typeface="微软雅黑" panose="020B0503020204020204" pitchFamily="34" charset="-122"/>
                          <a:ea typeface="微软雅黑" panose="020B0503020204020204" pitchFamily="34" charset="-122"/>
                        </a:rPr>
                        <a:t>1</a:t>
                      </a:r>
                      <a:r>
                        <a:rPr lang="zh-CN" altLang="en-US" sz="1600" kern="100">
                          <a:solidFill>
                            <a:srgbClr val="595959"/>
                          </a:solidFill>
                          <a:effectLst/>
                          <a:latin typeface="微软雅黑" panose="020B0503020204020204" pitchFamily="34" charset="-122"/>
                          <a:ea typeface="微软雅黑" panose="020B0503020204020204" pitchFamily="34" charset="-122"/>
                        </a:rPr>
                        <a:t>开始递增的唯一序列号</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8557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rank()</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rank()</a:t>
                      </a:r>
                      <a:r>
                        <a:rPr lang="zh-CN" altLang="en-US" sz="1600" kern="100">
                          <a:solidFill>
                            <a:srgbClr val="595959"/>
                          </a:solidFill>
                          <a:effectLst/>
                          <a:latin typeface="微软雅黑" panose="020B0503020204020204" pitchFamily="34" charset="-122"/>
                          <a:ea typeface="微软雅黑" panose="020B0503020204020204" pitchFamily="34" charset="-122"/>
                        </a:rPr>
                        <a:t>：为每行分配一个从</a:t>
                      </a:r>
                      <a:r>
                        <a:rPr lang="en-US" altLang="zh-CN" sz="1600" kern="100">
                          <a:solidFill>
                            <a:srgbClr val="595959"/>
                          </a:solidFill>
                          <a:effectLst/>
                          <a:latin typeface="微软雅黑" panose="020B0503020204020204" pitchFamily="34" charset="-122"/>
                          <a:ea typeface="微软雅黑" panose="020B0503020204020204" pitchFamily="34" charset="-122"/>
                        </a:rPr>
                        <a:t>1</a:t>
                      </a:r>
                      <a:r>
                        <a:rPr lang="zh-CN" altLang="en-US" sz="1600" kern="100">
                          <a:solidFill>
                            <a:srgbClr val="595959"/>
                          </a:solidFill>
                          <a:effectLst/>
                          <a:latin typeface="微软雅黑" panose="020B0503020204020204" pitchFamily="34" charset="-122"/>
                          <a:ea typeface="微软雅黑" panose="020B0503020204020204" pitchFamily="34" charset="-122"/>
                        </a:rPr>
                        <a:t>开始递增的序列号。若排序字段值相同，则并列使用同一序列号，且后续序列号将跳号。例如，两条并列最高的记录序列号均为</a:t>
                      </a:r>
                      <a:r>
                        <a:rPr lang="en-US" altLang="zh-CN" sz="1600" kern="100">
                          <a:solidFill>
                            <a:srgbClr val="595959"/>
                          </a:solidFill>
                          <a:effectLst/>
                          <a:latin typeface="微软雅黑" panose="020B0503020204020204" pitchFamily="34" charset="-122"/>
                          <a:ea typeface="微软雅黑" panose="020B0503020204020204" pitchFamily="34" charset="-122"/>
                        </a:rPr>
                        <a:t>1</a:t>
                      </a:r>
                      <a:r>
                        <a:rPr lang="zh-CN" altLang="en-US" sz="1600" kern="100">
                          <a:solidFill>
                            <a:srgbClr val="595959"/>
                          </a:solidFill>
                          <a:effectLst/>
                          <a:latin typeface="微软雅黑" panose="020B0503020204020204" pitchFamily="34" charset="-122"/>
                          <a:ea typeface="微软雅黑" panose="020B0503020204020204" pitchFamily="34" charset="-122"/>
                        </a:rPr>
                        <a:t>，下一条记录的序列号为</a:t>
                      </a:r>
                      <a:r>
                        <a:rPr lang="en-US" altLang="zh-CN" sz="1600" kern="100">
                          <a:solidFill>
                            <a:srgbClr val="595959"/>
                          </a:solidFill>
                          <a:effectLst/>
                          <a:latin typeface="微软雅黑" panose="020B0503020204020204" pitchFamily="34" charset="-122"/>
                          <a:ea typeface="微软雅黑" panose="020B0503020204020204" pitchFamily="34" charset="-122"/>
                        </a:rPr>
                        <a:t>3</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98748">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dense_rank()</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dirty="0" err="1">
                          <a:solidFill>
                            <a:srgbClr val="595959"/>
                          </a:solidFill>
                          <a:effectLst/>
                          <a:latin typeface="微软雅黑" panose="020B0503020204020204" pitchFamily="34" charset="-122"/>
                          <a:ea typeface="微软雅黑" panose="020B0503020204020204" pitchFamily="34" charset="-122"/>
                        </a:rPr>
                        <a:t>dense_rank</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：类似</a:t>
                      </a:r>
                      <a:r>
                        <a:rPr lang="en-US" altLang="zh-CN" sz="1600" kern="100" dirty="0">
                          <a:solidFill>
                            <a:srgbClr val="595959"/>
                          </a:solidFill>
                          <a:effectLst/>
                          <a:latin typeface="微软雅黑" panose="020B0503020204020204" pitchFamily="34" charset="-122"/>
                          <a:ea typeface="微软雅黑" panose="020B0503020204020204" pitchFamily="34" charset="-122"/>
                        </a:rPr>
                        <a:t>rank()</a:t>
                      </a:r>
                      <a:r>
                        <a:rPr lang="zh-CN" altLang="en-US" sz="1600" kern="100" dirty="0">
                          <a:solidFill>
                            <a:srgbClr val="595959"/>
                          </a:solidFill>
                          <a:effectLst/>
                          <a:latin typeface="微软雅黑" panose="020B0503020204020204" pitchFamily="34" charset="-122"/>
                          <a:ea typeface="微软雅黑" panose="020B0503020204020204" pitchFamily="34" charset="-122"/>
                        </a:rPr>
                        <a:t>函数，但序列号不会跳号。例如，两条并列最高的记录序列号均为</a:t>
                      </a:r>
                      <a:r>
                        <a:rPr lang="en-US" altLang="zh-CN" sz="1600" kern="100" dirty="0">
                          <a:solidFill>
                            <a:srgbClr val="595959"/>
                          </a:solidFill>
                          <a:effectLst/>
                          <a:latin typeface="微软雅黑" panose="020B0503020204020204" pitchFamily="34" charset="-122"/>
                          <a:ea typeface="微软雅黑" panose="020B0503020204020204" pitchFamily="34" charset="-122"/>
                        </a:rPr>
                        <a:t>1</a:t>
                      </a:r>
                      <a:r>
                        <a:rPr lang="zh-CN" altLang="en-US" sz="1600" kern="100" dirty="0">
                          <a:solidFill>
                            <a:srgbClr val="595959"/>
                          </a:solidFill>
                          <a:effectLst/>
                          <a:latin typeface="微软雅黑" panose="020B0503020204020204" pitchFamily="34" charset="-122"/>
                          <a:ea typeface="微软雅黑" panose="020B0503020204020204" pitchFamily="34" charset="-122"/>
                        </a:rPr>
                        <a:t>，下一条记录的序列号为</a:t>
                      </a:r>
                      <a:r>
                        <a:rPr lang="en-US" altLang="zh-CN" sz="1600" kern="100" dirty="0">
                          <a:solidFill>
                            <a:srgbClr val="595959"/>
                          </a:solidFill>
                          <a:effectLst/>
                          <a:latin typeface="微软雅黑" panose="020B0503020204020204" pitchFamily="34" charset="-122"/>
                          <a:ea typeface="微软雅黑" panose="020B0503020204020204" pitchFamily="34" charset="-122"/>
                        </a:rPr>
                        <a:t>2</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37732" y="2780896"/>
            <a:ext cx="1009803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1369B2"/>
                </a:solidFill>
              </a:rPr>
              <a:t>窗口分析函数</a:t>
            </a:r>
            <a:r>
              <a:rPr lang="zh-CN" altLang="en-US" sz="2000" dirty="0">
                <a:solidFill>
                  <a:srgbClr val="595959"/>
                </a:solidFill>
              </a:rPr>
              <a:t>用于在窗口内按相对位置取值。</a:t>
            </a:r>
            <a:r>
              <a:rPr lang="en-US" altLang="zh-CN" sz="2000" dirty="0">
                <a:solidFill>
                  <a:srgbClr val="595959"/>
                </a:solidFill>
              </a:rPr>
              <a:t>Hive</a:t>
            </a:r>
            <a:r>
              <a:rPr lang="zh-CN" altLang="en-US" sz="2000" dirty="0">
                <a:solidFill>
                  <a:srgbClr val="595959"/>
                </a:solidFill>
              </a:rPr>
              <a:t>中常用窗口分析函数的介绍如表。</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function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圆角矩形 9"/>
          <p:cNvSpPr/>
          <p:nvPr/>
        </p:nvSpPr>
        <p:spPr>
          <a:xfrm>
            <a:off x="1037732" y="1756006"/>
            <a:ext cx="2376661" cy="84246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窗口分析函数</a:t>
            </a:r>
            <a:endParaRPr lang="zh-CN" altLang="en-US" sz="20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156398" y="3496419"/>
          <a:ext cx="10195392" cy="3029718"/>
        </p:xfrm>
        <a:graphic>
          <a:graphicData uri="http://schemas.openxmlformats.org/drawingml/2006/table">
            <a:tbl>
              <a:tblPr>
                <a:tableStyleId>{5C22544A-7EE6-4342-B048-85BDC9FD1C3A}</a:tableStyleId>
              </a:tblPr>
              <a:tblGrid>
                <a:gridCol w="1858255"/>
                <a:gridCol w="8337137"/>
              </a:tblGrid>
              <a:tr h="463780">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窗口分析函数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82969">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lead()</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lead(col[,</a:t>
                      </a:r>
                      <a:r>
                        <a:rPr lang="en-US" altLang="zh-CN" sz="1600" kern="100" dirty="0" err="1">
                          <a:solidFill>
                            <a:srgbClr val="595959"/>
                          </a:solidFill>
                          <a:effectLst/>
                          <a:latin typeface="微软雅黑" panose="020B0503020204020204" pitchFamily="34" charset="-122"/>
                          <a:ea typeface="微软雅黑" panose="020B0503020204020204" pitchFamily="34" charset="-122"/>
                        </a:rPr>
                        <a:t>n,default</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：返回当前行向后第</a:t>
                      </a:r>
                      <a:r>
                        <a:rPr lang="en-US" altLang="zh-CN" sz="1600" kern="100" dirty="0">
                          <a:solidFill>
                            <a:srgbClr val="595959"/>
                          </a:solidFill>
                          <a:effectLst/>
                          <a:latin typeface="微软雅黑" panose="020B0503020204020204" pitchFamily="34" charset="-122"/>
                          <a:ea typeface="微软雅黑" panose="020B0503020204020204" pitchFamily="34" charset="-122"/>
                        </a:rPr>
                        <a:t>n</a:t>
                      </a:r>
                      <a:r>
                        <a:rPr lang="zh-CN" altLang="en-US" sz="1600" kern="100" dirty="0">
                          <a:solidFill>
                            <a:srgbClr val="595959"/>
                          </a:solidFill>
                          <a:effectLst/>
                          <a:latin typeface="微软雅黑" panose="020B0503020204020204" pitchFamily="34" charset="-122"/>
                          <a:ea typeface="微软雅黑" panose="020B0503020204020204" pitchFamily="34" charset="-122"/>
                        </a:rPr>
                        <a:t>行中字段</a:t>
                      </a:r>
                      <a:r>
                        <a:rPr lang="en-US" altLang="zh-CN"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的值。若超出窗口边界，则返回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default</a:t>
                      </a:r>
                      <a:r>
                        <a:rPr lang="zh-CN" altLang="en-US" sz="1600" kern="100" dirty="0">
                          <a:solidFill>
                            <a:srgbClr val="595959"/>
                          </a:solidFill>
                          <a:effectLst/>
                          <a:latin typeface="微软雅黑" panose="020B0503020204020204" pitchFamily="34" charset="-122"/>
                          <a:ea typeface="微软雅黑" panose="020B0503020204020204" pitchFamily="34" charset="-122"/>
                        </a:rPr>
                        <a:t>。因此，在窗口内的最后一行，不论向后多少行，结果都会超出窗口边界并返回</a:t>
                      </a:r>
                      <a:r>
                        <a:rPr lang="en-US" altLang="zh-CN" sz="1600" kern="100" dirty="0">
                          <a:solidFill>
                            <a:srgbClr val="595959"/>
                          </a:solidFill>
                          <a:effectLst/>
                          <a:latin typeface="微软雅黑" panose="020B0503020204020204" pitchFamily="34" charset="-122"/>
                          <a:ea typeface="微软雅黑" panose="020B0503020204020204" pitchFamily="34" charset="-122"/>
                        </a:rPr>
                        <a:t>default</a:t>
                      </a:r>
                      <a:r>
                        <a:rPr lang="zh-CN" altLang="en-US" sz="1600" kern="100" dirty="0">
                          <a:solidFill>
                            <a:srgbClr val="595959"/>
                          </a:solidFill>
                          <a:effectLst/>
                          <a:latin typeface="微软雅黑" panose="020B0503020204020204" pitchFamily="34" charset="-122"/>
                          <a:ea typeface="微软雅黑" panose="020B0503020204020204" pitchFamily="34" charset="-122"/>
                        </a:rPr>
                        <a:t>。</a:t>
                      </a:r>
                      <a:r>
                        <a:rPr lang="en-US" altLang="zh-CN" sz="1600" kern="100" dirty="0">
                          <a:solidFill>
                            <a:srgbClr val="595959"/>
                          </a:solidFill>
                          <a:effectLst/>
                          <a:latin typeface="微软雅黑" panose="020B0503020204020204" pitchFamily="34" charset="-122"/>
                          <a:ea typeface="微软雅黑" panose="020B0503020204020204" pitchFamily="34" charset="-122"/>
                        </a:rPr>
                        <a:t>n</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altLang="zh-CN" sz="1600" kern="100" dirty="0">
                          <a:solidFill>
                            <a:srgbClr val="595959"/>
                          </a:solidFill>
                          <a:effectLst/>
                          <a:latin typeface="微软雅黑" panose="020B0503020204020204" pitchFamily="34" charset="-122"/>
                          <a:ea typeface="微软雅黑" panose="020B0503020204020204" pitchFamily="34" charset="-122"/>
                        </a:rPr>
                        <a:t>default</a:t>
                      </a:r>
                      <a:r>
                        <a:rPr lang="zh-CN" altLang="en-US" sz="1600" kern="100" dirty="0">
                          <a:solidFill>
                            <a:srgbClr val="595959"/>
                          </a:solidFill>
                          <a:effectLst/>
                          <a:latin typeface="微软雅黑" panose="020B0503020204020204" pitchFamily="34" charset="-122"/>
                          <a:ea typeface="微软雅黑" panose="020B0503020204020204" pitchFamily="34" charset="-122"/>
                        </a:rPr>
                        <a:t>为可选，默认值分别为</a:t>
                      </a:r>
                      <a:r>
                        <a:rPr lang="en-US" altLang="zh-CN" sz="1600" kern="100" dirty="0">
                          <a:solidFill>
                            <a:srgbClr val="595959"/>
                          </a:solidFill>
                          <a:effectLst/>
                          <a:latin typeface="微软雅黑" panose="020B0503020204020204" pitchFamily="34" charset="-122"/>
                          <a:ea typeface="微软雅黑" panose="020B0503020204020204" pitchFamily="34" charset="-122"/>
                        </a:rPr>
                        <a:t>1</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82969">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lag()</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lag(col[,</a:t>
                      </a:r>
                      <a:r>
                        <a:rPr lang="en-US" sz="1600" kern="100" dirty="0" err="1">
                          <a:solidFill>
                            <a:srgbClr val="595959"/>
                          </a:solidFill>
                          <a:effectLst/>
                          <a:latin typeface="微软雅黑" panose="020B0503020204020204" pitchFamily="34" charset="-122"/>
                          <a:ea typeface="微软雅黑" panose="020B0503020204020204" pitchFamily="34" charset="-122"/>
                        </a:rPr>
                        <a:t>n,default</a:t>
                      </a:r>
                      <a:r>
                        <a:rPr lang="en-US"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返回当前行向前第</a:t>
                      </a:r>
                      <a:r>
                        <a:rPr lang="en-US" sz="1600" kern="100" dirty="0">
                          <a:solidFill>
                            <a:srgbClr val="595959"/>
                          </a:solidFill>
                          <a:effectLst/>
                          <a:latin typeface="微软雅黑" panose="020B0503020204020204" pitchFamily="34" charset="-122"/>
                          <a:ea typeface="微软雅黑" panose="020B0503020204020204" pitchFamily="34" charset="-122"/>
                        </a:rPr>
                        <a:t>n</a:t>
                      </a:r>
                      <a:r>
                        <a:rPr lang="zh-CN" altLang="en-US" sz="1600" kern="100" dirty="0">
                          <a:solidFill>
                            <a:srgbClr val="595959"/>
                          </a:solidFill>
                          <a:effectLst/>
                          <a:latin typeface="微软雅黑" panose="020B0503020204020204" pitchFamily="34" charset="-122"/>
                          <a:ea typeface="微软雅黑" panose="020B0503020204020204" pitchFamily="34" charset="-122"/>
                        </a:rPr>
                        <a:t>行中字段</a:t>
                      </a:r>
                      <a:r>
                        <a:rPr lang="en-US" sz="1600" kern="100" dirty="0">
                          <a:solidFill>
                            <a:srgbClr val="595959"/>
                          </a:solidFill>
                          <a:effectLst/>
                          <a:latin typeface="微软雅黑" panose="020B0503020204020204" pitchFamily="34" charset="-122"/>
                          <a:ea typeface="微软雅黑" panose="020B0503020204020204" pitchFamily="34" charset="-122"/>
                        </a:rPr>
                        <a:t>col</a:t>
                      </a:r>
                      <a:r>
                        <a:rPr lang="zh-CN" altLang="en-US" sz="1600" kern="100" dirty="0">
                          <a:solidFill>
                            <a:srgbClr val="595959"/>
                          </a:solidFill>
                          <a:effectLst/>
                          <a:latin typeface="微软雅黑" panose="020B0503020204020204" pitchFamily="34" charset="-122"/>
                          <a:ea typeface="微软雅黑" panose="020B0503020204020204" pitchFamily="34" charset="-122"/>
                        </a:rPr>
                        <a:t>的值。若超出窗口边界，则返回</a:t>
                      </a:r>
                      <a:r>
                        <a:rPr lang="en-US" sz="1600" kern="100" dirty="0">
                          <a:solidFill>
                            <a:srgbClr val="595959"/>
                          </a:solidFill>
                          <a:effectLst/>
                          <a:latin typeface="微软雅黑" panose="020B0503020204020204" pitchFamily="34" charset="-122"/>
                          <a:ea typeface="微软雅黑" panose="020B0503020204020204" pitchFamily="34" charset="-122"/>
                        </a:rPr>
                        <a:t>default。</a:t>
                      </a:r>
                      <a:r>
                        <a:rPr lang="zh-CN" altLang="en-US" sz="1600" kern="100" dirty="0">
                          <a:solidFill>
                            <a:srgbClr val="595959"/>
                          </a:solidFill>
                          <a:effectLst/>
                          <a:latin typeface="微软雅黑" panose="020B0503020204020204" pitchFamily="34" charset="-122"/>
                          <a:ea typeface="微软雅黑" panose="020B0503020204020204" pitchFamily="34" charset="-122"/>
                        </a:rPr>
                        <a:t>因此，在窗口内的第一行，不论向前多少行，结果都会超出窗口边界并返回</a:t>
                      </a:r>
                      <a:r>
                        <a:rPr lang="en-US" sz="1600" kern="100" dirty="0">
                          <a:solidFill>
                            <a:srgbClr val="595959"/>
                          </a:solidFill>
                          <a:effectLst/>
                          <a:latin typeface="微软雅黑" panose="020B0503020204020204" pitchFamily="34" charset="-122"/>
                          <a:ea typeface="微软雅黑" panose="020B0503020204020204" pitchFamily="34" charset="-122"/>
                        </a:rPr>
                        <a:t>default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function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圆角矩形 9"/>
          <p:cNvSpPr/>
          <p:nvPr/>
        </p:nvSpPr>
        <p:spPr>
          <a:xfrm>
            <a:off x="1037732" y="1756006"/>
            <a:ext cx="2376661" cy="84246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窗口分析函数</a:t>
            </a:r>
            <a:endParaRPr lang="zh-CN" altLang="en-US" sz="2000"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126654" y="3280395"/>
          <a:ext cx="9920068" cy="2885703"/>
        </p:xfrm>
        <a:graphic>
          <a:graphicData uri="http://schemas.openxmlformats.org/drawingml/2006/table">
            <a:tbl>
              <a:tblPr>
                <a:tableStyleId>{5C22544A-7EE6-4342-B048-85BDC9FD1C3A}</a:tableStyleId>
              </a:tblPr>
              <a:tblGrid>
                <a:gridCol w="1808074"/>
                <a:gridCol w="8111994"/>
              </a:tblGrid>
              <a:tr h="961901">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窗口分析函数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语法及描述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1901">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first_value</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first_value</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返回第一行中指定字段</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的值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1901">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last_value()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last_value</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返回最后一行中指定字段</a:t>
                      </a:r>
                      <a:r>
                        <a:rPr lang="en-US" sz="1800" kern="100" dirty="0">
                          <a:solidFill>
                            <a:srgbClr val="595959"/>
                          </a:solidFill>
                          <a:effectLst/>
                          <a:latin typeface="微软雅黑" panose="020B0503020204020204" pitchFamily="34" charset="-122"/>
                          <a:ea typeface="微软雅黑" panose="020B0503020204020204" pitchFamily="34" charset="-122"/>
                        </a:rPr>
                        <a:t>col</a:t>
                      </a:r>
                      <a:r>
                        <a:rPr lang="zh-CN" altLang="en-US" sz="1800" kern="100" dirty="0">
                          <a:solidFill>
                            <a:srgbClr val="595959"/>
                          </a:solidFill>
                          <a:effectLst/>
                          <a:latin typeface="微软雅黑" panose="020B0503020204020204" pitchFamily="34" charset="-122"/>
                          <a:ea typeface="微软雅黑" panose="020B0503020204020204" pitchFamily="34" charset="-122"/>
                        </a:rPr>
                        <a:t>的值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09686" y="1701602"/>
            <a:ext cx="10098034"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latin typeface="微软雅黑" panose="020B0503020204020204" pitchFamily="34" charset="-122"/>
                <a:ea typeface="微软雅黑" panose="020B0503020204020204" pitchFamily="34" charset="-122"/>
              </a:rPr>
              <a:t>PARTITION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rPr>
              <a:t>为可选，用于将查询结果按指定窗口字段划分到不同窗口。</a:t>
            </a:r>
            <a:r>
              <a:rPr lang="en-US" altLang="zh-CN" sz="2000" dirty="0" err="1">
                <a:solidFill>
                  <a:srgbClr val="1369B2"/>
                </a:solidFill>
                <a:latin typeface="微软雅黑" panose="020B0503020204020204" pitchFamily="34" charset="-122"/>
                <a:ea typeface="微软雅黑" panose="020B0503020204020204" pitchFamily="34" charset="-122"/>
              </a:rPr>
              <a:t>partition_col_list</a:t>
            </a:r>
            <a:r>
              <a:rPr lang="zh-CN" altLang="en-US" sz="2000" dirty="0">
                <a:solidFill>
                  <a:srgbClr val="595959"/>
                </a:solidFill>
              </a:rPr>
              <a:t>参数用于指定具体的窗口字段，多个窗口字段之间使用逗号分隔。若未指定</a:t>
            </a:r>
            <a:r>
              <a:rPr lang="en-US" altLang="zh-CN" sz="2000" dirty="0">
                <a:solidFill>
                  <a:srgbClr val="1369B2"/>
                </a:solidFill>
                <a:latin typeface="微软雅黑" panose="020B0503020204020204" pitchFamily="34" charset="-122"/>
                <a:ea typeface="微软雅黑" panose="020B0503020204020204" pitchFamily="34" charset="-122"/>
              </a:rPr>
              <a:t>PARTITION BY</a:t>
            </a:r>
            <a:r>
              <a:rPr lang="zh-CN" altLang="en-US" sz="2000" dirty="0">
                <a:solidFill>
                  <a:srgbClr val="595959"/>
                </a:solidFill>
              </a:rPr>
              <a:t>子句，则默认将全部数据视为一个窗口。</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PARTITION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1"/>
          <p:cNvSpPr txBox="1"/>
          <p:nvPr/>
        </p:nvSpPr>
        <p:spPr>
          <a:xfrm>
            <a:off x="1009686" y="4253404"/>
            <a:ext cx="10098034"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latin typeface="微软雅黑" panose="020B0503020204020204" pitchFamily="34" charset="-122"/>
                <a:ea typeface="微软雅黑" panose="020B0503020204020204" pitchFamily="34" charset="-122"/>
              </a:rPr>
              <a:t>ORDER BY</a:t>
            </a:r>
            <a:r>
              <a:rPr lang="zh-CN" altLang="en-US" sz="2000" dirty="0">
                <a:solidFill>
                  <a:srgbClr val="595959"/>
                </a:solidFill>
              </a:rPr>
              <a:t>子句为可选，用于将每个窗口内的数据按指定排序字段进行排序。</a:t>
            </a:r>
            <a:r>
              <a:rPr lang="en-US" altLang="zh-CN" sz="2000" dirty="0" err="1">
                <a:solidFill>
                  <a:srgbClr val="1369B2"/>
                </a:solidFill>
                <a:latin typeface="微软雅黑" panose="020B0503020204020204" pitchFamily="34" charset="-122"/>
                <a:ea typeface="微软雅黑" panose="020B0503020204020204" pitchFamily="34" charset="-122"/>
              </a:rPr>
              <a:t>order_col_list</a:t>
            </a:r>
            <a:r>
              <a:rPr lang="zh-CN" altLang="en-US" sz="2000" dirty="0">
                <a:solidFill>
                  <a:srgbClr val="595959"/>
                </a:solidFill>
              </a:rPr>
              <a:t>参数用于指定具体的排序字段，多个排序字段之间使用逗号分隔。</a:t>
            </a:r>
            <a:r>
              <a:rPr lang="en-US" altLang="zh-CN" sz="2000" dirty="0">
                <a:solidFill>
                  <a:srgbClr val="1369B2"/>
                </a:solidFill>
                <a:latin typeface="微软雅黑" panose="020B0503020204020204" pitchFamily="34" charset="-122"/>
                <a:ea typeface="微软雅黑" panose="020B0503020204020204" pitchFamily="34" charset="-122"/>
              </a:rPr>
              <a:t>ASC</a:t>
            </a:r>
            <a:r>
              <a:rPr lang="zh-CN" altLang="en-US" sz="2000" dirty="0">
                <a:solidFill>
                  <a:srgbClr val="595959"/>
                </a:solidFill>
              </a:rPr>
              <a:t>为默认，表示</a:t>
            </a:r>
            <a:r>
              <a:rPr lang="zh-CN" altLang="en-US" sz="2000" dirty="0">
                <a:solidFill>
                  <a:srgbClr val="1369B2"/>
                </a:solidFill>
                <a:latin typeface="微软雅黑" panose="020B0503020204020204" pitchFamily="34" charset="-122"/>
                <a:ea typeface="微软雅黑" panose="020B0503020204020204" pitchFamily="34" charset="-122"/>
              </a:rPr>
              <a:t>升序排序</a:t>
            </a:r>
            <a:r>
              <a:rPr lang="zh-CN" altLang="en-US" sz="2000" dirty="0">
                <a:solidFill>
                  <a:srgbClr val="595959"/>
                </a:solidFill>
              </a:rPr>
              <a:t>，</a:t>
            </a:r>
            <a:r>
              <a:rPr lang="en-US" altLang="zh-CN" sz="2000" dirty="0">
                <a:solidFill>
                  <a:srgbClr val="1369B2"/>
                </a:solidFill>
                <a:latin typeface="微软雅黑" panose="020B0503020204020204" pitchFamily="34" charset="-122"/>
                <a:ea typeface="微软雅黑" panose="020B0503020204020204" pitchFamily="34" charset="-122"/>
              </a:rPr>
              <a:t>DESC</a:t>
            </a:r>
            <a:r>
              <a:rPr lang="zh-CN" altLang="en-US" sz="2000" dirty="0">
                <a:solidFill>
                  <a:srgbClr val="595959"/>
                </a:solidFill>
              </a:rPr>
              <a:t>表示</a:t>
            </a:r>
            <a:r>
              <a:rPr lang="zh-CN" altLang="en-US" sz="2000" dirty="0">
                <a:solidFill>
                  <a:srgbClr val="1369B2"/>
                </a:solidFill>
                <a:latin typeface="微软雅黑" panose="020B0503020204020204" pitchFamily="34" charset="-122"/>
                <a:ea typeface="微软雅黑" panose="020B0503020204020204" pitchFamily="34" charset="-122"/>
              </a:rPr>
              <a:t>降序排序</a:t>
            </a:r>
            <a:r>
              <a:rPr lang="zh-CN" altLang="en-US" sz="2000" dirty="0">
                <a:solidFill>
                  <a:srgbClr val="595959"/>
                </a:solidFill>
              </a:rPr>
              <a:t>。若未指定</a:t>
            </a:r>
            <a:r>
              <a:rPr lang="en-US" altLang="zh-CN" sz="2000" dirty="0">
                <a:solidFill>
                  <a:srgbClr val="595959"/>
                </a:solidFill>
              </a:rPr>
              <a:t>ORDER BY</a:t>
            </a:r>
            <a:r>
              <a:rPr lang="zh-CN" altLang="en-US" sz="2000" dirty="0">
                <a:solidFill>
                  <a:srgbClr val="595959"/>
                </a:solidFill>
              </a:rPr>
              <a:t>子句，则窗口内的数据不进行排序。</a:t>
            </a:r>
            <a:endParaRPr lang="zh-CN" altLang="en-US" sz="2000" dirty="0">
              <a:solidFill>
                <a:srgbClr val="595959"/>
              </a:solidFill>
            </a:endParaRPr>
          </a:p>
        </p:txBody>
      </p:sp>
      <p:sp>
        <p:nvSpPr>
          <p:cNvPr id="10" name="矩形 9"/>
          <p:cNvSpPr/>
          <p:nvPr/>
        </p:nvSpPr>
        <p:spPr>
          <a:xfrm>
            <a:off x="1011115" y="3404656"/>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ORDER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09686" y="1701602"/>
            <a:ext cx="1009803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1369B2"/>
                </a:solidFill>
                <a:latin typeface="微软雅黑" panose="020B0503020204020204" pitchFamily="34" charset="-122"/>
                <a:ea typeface="微软雅黑" panose="020B0503020204020204" pitchFamily="34" charset="-122"/>
              </a:rPr>
              <a:t>window_expression</a:t>
            </a:r>
            <a:r>
              <a:rPr lang="zh-CN" altLang="en-US" sz="2000" dirty="0">
                <a:solidFill>
                  <a:srgbClr val="595959"/>
                </a:solidFill>
              </a:rPr>
              <a:t>参数为可选，用于</a:t>
            </a:r>
            <a:r>
              <a:rPr lang="zh-CN" altLang="en-US" sz="2000" dirty="0">
                <a:solidFill>
                  <a:srgbClr val="1369B2"/>
                </a:solidFill>
              </a:rPr>
              <a:t>定义窗口表达式</a:t>
            </a:r>
            <a:r>
              <a:rPr lang="zh-CN" altLang="en-US" sz="2000" dirty="0">
                <a:solidFill>
                  <a:srgbClr val="595959"/>
                </a:solidFill>
              </a:rPr>
              <a:t>，以限制每个窗口中参与计算的数据范围（闭区间），具体语法格式如下。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155617" y="2997747"/>
            <a:ext cx="956002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1395036" y="333092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ROWS BETWEEN start AND end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395036" y="3353758"/>
            <a:ext cx="1942806"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5" name="直接箭头连接符 14"/>
          <p:cNvCxnSpPr/>
          <p:nvPr/>
        </p:nvCxnSpPr>
        <p:spPr>
          <a:xfrm>
            <a:off x="3337842" y="3490449"/>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7"/>
          <p:cNvSpPr txBox="1"/>
          <p:nvPr/>
        </p:nvSpPr>
        <p:spPr>
          <a:xfrm>
            <a:off x="2152662" y="4261487"/>
            <a:ext cx="1494272"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表示基于行定义窗口表达式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7" name="矩形 16"/>
          <p:cNvSpPr/>
          <p:nvPr/>
        </p:nvSpPr>
        <p:spPr>
          <a:xfrm>
            <a:off x="2152663" y="4226910"/>
            <a:ext cx="1494271" cy="7143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09686" y="1701602"/>
            <a:ext cx="1009803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参数</a:t>
            </a:r>
            <a:r>
              <a:rPr lang="en-US" altLang="zh-CN" sz="2000" dirty="0">
                <a:solidFill>
                  <a:srgbClr val="1369B2"/>
                </a:solidFill>
              </a:rPr>
              <a:t>start</a:t>
            </a:r>
            <a:r>
              <a:rPr lang="zh-CN" altLang="en-US" sz="2000" dirty="0">
                <a:solidFill>
                  <a:srgbClr val="595959"/>
                </a:solidFill>
              </a:rPr>
              <a:t>和</a:t>
            </a:r>
            <a:r>
              <a:rPr lang="en-US" altLang="zh-CN" sz="2000" dirty="0">
                <a:solidFill>
                  <a:srgbClr val="1369B2"/>
                </a:solidFill>
              </a:rPr>
              <a:t>end</a:t>
            </a:r>
            <a:r>
              <a:rPr lang="zh-CN" altLang="en-US" sz="2000" dirty="0">
                <a:solidFill>
                  <a:srgbClr val="595959"/>
                </a:solidFill>
              </a:rPr>
              <a:t>分别用于指定数据范围的</a:t>
            </a:r>
            <a:r>
              <a:rPr lang="zh-CN" altLang="en-US" sz="2000" dirty="0">
                <a:solidFill>
                  <a:srgbClr val="1369B2"/>
                </a:solidFill>
              </a:rPr>
              <a:t>下界</a:t>
            </a:r>
            <a:r>
              <a:rPr lang="zh-CN" altLang="en-US" sz="2000" dirty="0">
                <a:solidFill>
                  <a:srgbClr val="595959"/>
                </a:solidFill>
              </a:rPr>
              <a:t>和</a:t>
            </a:r>
            <a:r>
              <a:rPr lang="zh-CN" altLang="en-US" sz="2000" dirty="0">
                <a:solidFill>
                  <a:srgbClr val="1369B2"/>
                </a:solidFill>
              </a:rPr>
              <a:t>上界</a:t>
            </a:r>
            <a:r>
              <a:rPr lang="zh-CN" altLang="en-US" sz="2000" dirty="0">
                <a:solidFill>
                  <a:srgbClr val="595959"/>
                </a:solidFill>
              </a:rPr>
              <a:t>，支持以下几种格式。</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8" name="椭圆 17"/>
          <p:cNvSpPr/>
          <p:nvPr/>
        </p:nvSpPr>
        <p:spPr bwMode="auto">
          <a:xfrm rot="574600">
            <a:off x="1153373" y="252661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9" name="TextBox 7"/>
          <p:cNvSpPr txBox="1">
            <a:spLocks noChangeArrowheads="1"/>
          </p:cNvSpPr>
          <p:nvPr/>
        </p:nvSpPr>
        <p:spPr bwMode="auto">
          <a:xfrm>
            <a:off x="1194748" y="2557672"/>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0" name="矩形 19"/>
          <p:cNvSpPr/>
          <p:nvPr/>
        </p:nvSpPr>
        <p:spPr>
          <a:xfrm>
            <a:off x="1641938" y="2516400"/>
            <a:ext cx="3664100"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UNBOUNDED PRECEDING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21" name="矩形 20"/>
          <p:cNvSpPr/>
          <p:nvPr/>
        </p:nvSpPr>
        <p:spPr>
          <a:xfrm>
            <a:off x="1655341" y="3419225"/>
            <a:ext cx="2066591"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n PRECEDING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2" name="直接连接符 21"/>
          <p:cNvCxnSpPr/>
          <p:nvPr/>
        </p:nvCxnSpPr>
        <p:spPr>
          <a:xfrm flipV="1">
            <a:off x="1573587" y="2908324"/>
            <a:ext cx="8482059" cy="41176"/>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3" name="直接连接符 22"/>
          <p:cNvCxnSpPr/>
          <p:nvPr/>
        </p:nvCxnSpPr>
        <p:spPr>
          <a:xfrm flipV="1">
            <a:off x="1617814" y="3788021"/>
            <a:ext cx="8437832" cy="2194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4" name="矩形 23"/>
          <p:cNvSpPr/>
          <p:nvPr/>
        </p:nvSpPr>
        <p:spPr>
          <a:xfrm>
            <a:off x="1655340" y="4186590"/>
            <a:ext cx="3146641"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CURRENT ROW</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cxnSp>
        <p:nvCxnSpPr>
          <p:cNvPr id="25" name="直接连接符 24"/>
          <p:cNvCxnSpPr/>
          <p:nvPr/>
        </p:nvCxnSpPr>
        <p:spPr>
          <a:xfrm flipV="1">
            <a:off x="1597475" y="4603948"/>
            <a:ext cx="8458171" cy="2147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6" name="矩形 25"/>
          <p:cNvSpPr/>
          <p:nvPr/>
        </p:nvSpPr>
        <p:spPr>
          <a:xfrm>
            <a:off x="4439022" y="4149874"/>
            <a:ext cx="4824536"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a:t>
            </a:r>
            <a:r>
              <a:rPr lang="zh-CN" altLang="en-US" sz="1800" dirty="0">
                <a:solidFill>
                  <a:srgbClr val="1369B2"/>
                </a:solidFill>
                <a:latin typeface="微软雅黑" panose="020B0503020204020204" pitchFamily="34" charset="-122"/>
                <a:ea typeface="微软雅黑" panose="020B0503020204020204" pitchFamily="34" charset="-122"/>
              </a:rPr>
              <a:t>从当前行开始或结束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，可用于</a:t>
            </a:r>
            <a:r>
              <a:rPr lang="zh-CN" altLang="en-US" sz="1800" dirty="0">
                <a:solidFill>
                  <a:srgbClr val="1369B2"/>
                </a:solidFill>
                <a:latin typeface="微软雅黑" panose="020B0503020204020204" pitchFamily="34" charset="-122"/>
                <a:ea typeface="微软雅黑" panose="020B0503020204020204" pitchFamily="34" charset="-122"/>
              </a:rPr>
              <a:t>上</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下界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15086" y="2493690"/>
            <a:ext cx="4489241"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a:t>
            </a:r>
            <a:r>
              <a:rPr lang="zh-CN" altLang="en-US" sz="1800" dirty="0">
                <a:solidFill>
                  <a:srgbClr val="1369B2"/>
                </a:solidFill>
                <a:latin typeface="微软雅黑" panose="020B0503020204020204" pitchFamily="34" charset="-122"/>
                <a:ea typeface="微软雅黑" panose="020B0503020204020204" pitchFamily="34" charset="-122"/>
              </a:rPr>
              <a:t>第一行开始</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，仅可用于</a:t>
            </a:r>
            <a:r>
              <a:rPr lang="zh-CN" altLang="en-US" sz="1800" dirty="0">
                <a:solidFill>
                  <a:srgbClr val="1369B2"/>
                </a:solidFill>
                <a:latin typeface="微软雅黑" panose="020B0503020204020204" pitchFamily="34" charset="-122"/>
                <a:ea typeface="微软雅黑" panose="020B0503020204020204" pitchFamily="34" charset="-122"/>
              </a:rPr>
              <a:t>下界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椭圆 27"/>
          <p:cNvSpPr/>
          <p:nvPr/>
        </p:nvSpPr>
        <p:spPr bwMode="auto">
          <a:xfrm rot="574600">
            <a:off x="1153373" y="3417043"/>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9" name="TextBox 28"/>
          <p:cNvSpPr txBox="1">
            <a:spLocks noChangeArrowheads="1"/>
          </p:cNvSpPr>
          <p:nvPr/>
        </p:nvSpPr>
        <p:spPr bwMode="auto">
          <a:xfrm>
            <a:off x="1194748" y="3448099"/>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0" name="椭圆 29"/>
          <p:cNvSpPr/>
          <p:nvPr/>
        </p:nvSpPr>
        <p:spPr bwMode="auto">
          <a:xfrm rot="574600">
            <a:off x="1153373" y="4284095"/>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1" name="TextBox 34"/>
          <p:cNvSpPr txBox="1">
            <a:spLocks noChangeArrowheads="1"/>
          </p:cNvSpPr>
          <p:nvPr/>
        </p:nvSpPr>
        <p:spPr bwMode="auto">
          <a:xfrm>
            <a:off x="1194748" y="4315151"/>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2" name="矩形 31"/>
          <p:cNvSpPr/>
          <p:nvPr/>
        </p:nvSpPr>
        <p:spPr>
          <a:xfrm>
            <a:off x="4439022" y="3357786"/>
            <a:ext cx="5557513"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表示从当前行向前</a:t>
            </a:r>
            <a:r>
              <a:rPr lang="zh-CN" altLang="en-US" sz="1800" dirty="0">
                <a:solidFill>
                  <a:srgbClr val="1369B2"/>
                </a:solidFill>
                <a:latin typeface="微软雅黑" panose="020B0503020204020204" pitchFamily="34" charset="-122"/>
                <a:ea typeface="微软雅黑" panose="020B0503020204020204" pitchFamily="34" charset="-122"/>
              </a:rPr>
              <a:t>第</a:t>
            </a:r>
            <a:r>
              <a:rPr lang="en-US" altLang="zh-CN" sz="1800" dirty="0">
                <a:solidFill>
                  <a:srgbClr val="1369B2"/>
                </a:solidFill>
                <a:latin typeface="微软雅黑" panose="020B0503020204020204" pitchFamily="34" charset="-122"/>
                <a:ea typeface="微软雅黑" panose="020B0503020204020204" pitchFamily="34" charset="-122"/>
              </a:rPr>
              <a:t>n</a:t>
            </a:r>
            <a:r>
              <a:rPr lang="zh-CN" altLang="en-US" sz="1800" dirty="0">
                <a:solidFill>
                  <a:srgbClr val="1369B2"/>
                </a:solidFill>
                <a:latin typeface="微软雅黑" panose="020B0503020204020204" pitchFamily="34" charset="-122"/>
                <a:ea typeface="微软雅黑" panose="020B0503020204020204" pitchFamily="34" charset="-122"/>
              </a:rPr>
              <a:t>行开始或结束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，可用于</a:t>
            </a:r>
            <a:r>
              <a:rPr lang="zh-CN" altLang="en-US" sz="1800" dirty="0">
                <a:solidFill>
                  <a:srgbClr val="1369B2"/>
                </a:solidFill>
                <a:latin typeface="微软雅黑" panose="020B0503020204020204" pitchFamily="34" charset="-122"/>
                <a:ea typeface="微软雅黑" panose="020B0503020204020204" pitchFamily="34" charset="-122"/>
              </a:rPr>
              <a:t>上</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下界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1655341" y="5120919"/>
            <a:ext cx="206659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n FOLLOWING</a:t>
            </a:r>
            <a:r>
              <a:rPr lang="zh-CN" altLang="en-US" sz="1800" b="1" kern="0" dirty="0">
                <a:solidFill>
                  <a:srgbClr val="0070C0"/>
                </a:solidFill>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cxnSp>
        <p:nvCxnSpPr>
          <p:cNvPr id="34" name="直接连接符 33"/>
          <p:cNvCxnSpPr/>
          <p:nvPr/>
        </p:nvCxnSpPr>
        <p:spPr>
          <a:xfrm flipV="1">
            <a:off x="1597475" y="5538277"/>
            <a:ext cx="8602187" cy="2147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5" name="矩形 34"/>
          <p:cNvSpPr/>
          <p:nvPr/>
        </p:nvSpPr>
        <p:spPr>
          <a:xfrm>
            <a:off x="4445229" y="5082458"/>
            <a:ext cx="5509117"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表示从当前行向后</a:t>
            </a:r>
            <a:r>
              <a:rPr lang="zh-CN" altLang="en-US" sz="1800" dirty="0">
                <a:solidFill>
                  <a:srgbClr val="1369B2"/>
                </a:solidFill>
                <a:latin typeface="微软雅黑" panose="020B0503020204020204" pitchFamily="34" charset="-122"/>
                <a:ea typeface="微软雅黑" panose="020B0503020204020204" pitchFamily="34" charset="-122"/>
              </a:rPr>
              <a:t>第</a:t>
            </a:r>
            <a:r>
              <a:rPr lang="en-US" altLang="zh-CN" sz="1800" dirty="0">
                <a:solidFill>
                  <a:srgbClr val="1369B2"/>
                </a:solidFill>
                <a:latin typeface="微软雅黑" panose="020B0503020204020204" pitchFamily="34" charset="-122"/>
                <a:ea typeface="微软雅黑" panose="020B0503020204020204" pitchFamily="34" charset="-122"/>
              </a:rPr>
              <a:t>n</a:t>
            </a:r>
            <a:r>
              <a:rPr lang="zh-CN" altLang="en-US" sz="1800" dirty="0">
                <a:solidFill>
                  <a:srgbClr val="1369B2"/>
                </a:solidFill>
                <a:latin typeface="微软雅黑" panose="020B0503020204020204" pitchFamily="34" charset="-122"/>
                <a:ea typeface="微软雅黑" panose="020B0503020204020204" pitchFamily="34" charset="-122"/>
              </a:rPr>
              <a:t>行开始或结束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，可用于</a:t>
            </a:r>
            <a:r>
              <a:rPr lang="zh-CN" altLang="en-US" sz="1800" dirty="0">
                <a:solidFill>
                  <a:srgbClr val="1369B2"/>
                </a:solidFill>
                <a:latin typeface="微软雅黑" panose="020B0503020204020204" pitchFamily="34" charset="-122"/>
                <a:ea typeface="微软雅黑" panose="020B0503020204020204" pitchFamily="34" charset="-122"/>
              </a:rPr>
              <a:t>上</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下界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椭圆 35"/>
          <p:cNvSpPr/>
          <p:nvPr/>
        </p:nvSpPr>
        <p:spPr bwMode="auto">
          <a:xfrm rot="574600">
            <a:off x="1153373" y="521842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7" name="TextBox 31"/>
          <p:cNvSpPr txBox="1">
            <a:spLocks noChangeArrowheads="1"/>
          </p:cNvSpPr>
          <p:nvPr/>
        </p:nvSpPr>
        <p:spPr bwMode="auto">
          <a:xfrm>
            <a:off x="1194748" y="524948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8" name="矩形 37"/>
          <p:cNvSpPr/>
          <p:nvPr/>
        </p:nvSpPr>
        <p:spPr>
          <a:xfrm>
            <a:off x="1661548" y="5912144"/>
            <a:ext cx="356956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UNBOUNDED FOLLOWING</a:t>
            </a:r>
            <a:r>
              <a:rPr lang="zh-CN" altLang="en-US" sz="1800" b="1" kern="0" dirty="0">
                <a:solidFill>
                  <a:srgbClr val="0070C0"/>
                </a:solidFill>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603682" y="6350976"/>
            <a:ext cx="8595980" cy="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40" name="矩形 39"/>
          <p:cNvSpPr/>
          <p:nvPr/>
        </p:nvSpPr>
        <p:spPr>
          <a:xfrm>
            <a:off x="5021293" y="5884691"/>
            <a:ext cx="4933053"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a:t>
            </a:r>
            <a:r>
              <a:rPr lang="zh-CN" altLang="en-US" sz="1800" dirty="0">
                <a:solidFill>
                  <a:srgbClr val="1369B2"/>
                </a:solidFill>
                <a:latin typeface="微软雅黑" panose="020B0503020204020204" pitchFamily="34" charset="-122"/>
                <a:ea typeface="微软雅黑" panose="020B0503020204020204" pitchFamily="34" charset="-122"/>
              </a:rPr>
              <a:t>最后一行结束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，仅可用于</a:t>
            </a:r>
            <a:r>
              <a:rPr lang="zh-CN" altLang="en-US" sz="1800" dirty="0">
                <a:solidFill>
                  <a:srgbClr val="1369B2"/>
                </a:solidFill>
                <a:latin typeface="微软雅黑" panose="020B0503020204020204" pitchFamily="34" charset="-122"/>
                <a:ea typeface="微软雅黑" panose="020B0503020204020204" pitchFamily="34" charset="-122"/>
              </a:rPr>
              <a:t>上界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椭圆 40"/>
          <p:cNvSpPr/>
          <p:nvPr/>
        </p:nvSpPr>
        <p:spPr bwMode="auto">
          <a:xfrm rot="574600">
            <a:off x="1159580" y="6009649"/>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42" name="TextBox 31"/>
          <p:cNvSpPr txBox="1">
            <a:spLocks noChangeArrowheads="1"/>
          </p:cNvSpPr>
          <p:nvPr/>
        </p:nvSpPr>
        <p:spPr bwMode="auto">
          <a:xfrm>
            <a:off x="1200955" y="6040705"/>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lang="en-US" altLang="zh-CN" sz="1800" b="1" kern="0" dirty="0">
                <a:solidFill>
                  <a:sysClr val="window" lastClr="FFFFFF"/>
                </a:solidFill>
                <a:latin typeface="Verdana" panose="020B0604030504040204" pitchFamily="34" charset="0"/>
              </a:rPr>
              <a:t>5</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09686" y="1916800"/>
            <a:ext cx="1009803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下面，通过示例代码介绍通过</a:t>
            </a:r>
            <a:r>
              <a:rPr lang="en-US" altLang="zh-CN" sz="2000" dirty="0">
                <a:solidFill>
                  <a:srgbClr val="1369B2"/>
                </a:solidFill>
              </a:rPr>
              <a:t>ROWS BETWEEN</a:t>
            </a:r>
            <a:r>
              <a:rPr lang="zh-CN" altLang="en-US" sz="2000" dirty="0">
                <a:solidFill>
                  <a:srgbClr val="1369B2"/>
                </a:solidFill>
              </a:rPr>
              <a:t>子句</a:t>
            </a:r>
            <a:r>
              <a:rPr lang="zh-CN" altLang="en-US" sz="2000" dirty="0">
                <a:solidFill>
                  <a:srgbClr val="595959"/>
                </a:solidFill>
              </a:rPr>
              <a:t>定义窗口表达式的含义，具体代码如下。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155617" y="2997747"/>
            <a:ext cx="956002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1395036" y="333092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ROWS BETWEEN 6 PRECEDING AND CURRENT ROW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210090"/>
            <a:ext cx="5927055"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a:t>
            </a:r>
            <a:r>
              <a:rPr lang="zh-CN" altLang="en-US" sz="2000" dirty="0">
                <a:solidFill>
                  <a:srgbClr val="1369B2"/>
                </a:solidFill>
                <a:latin typeface="微软雅黑" panose="020B0503020204020204" pitchFamily="34" charset="-122"/>
                <a:ea typeface="微软雅黑" panose="020B0503020204020204" pitchFamily="34" charset="-122"/>
              </a:rPr>
              <a:t>窗口函数</a:t>
            </a:r>
            <a:r>
              <a:rPr lang="zh-CN" altLang="en-US" sz="2000" dirty="0">
                <a:solidFill>
                  <a:srgbClr val="595959"/>
                </a:solidFill>
                <a:latin typeface="微软雅黑" panose="020B0503020204020204" pitchFamily="34" charset="-122"/>
                <a:ea typeface="微软雅黑" panose="020B0503020204020204" pitchFamily="34" charset="-122"/>
              </a:rPr>
              <a:t>的使用，具体内容如下。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demo_iot</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avg()</a:t>
            </a:r>
            <a:r>
              <a:rPr lang="zh-CN" altLang="en-US" sz="2000" dirty="0">
                <a:solidFill>
                  <a:srgbClr val="1369B2"/>
                </a:solidFill>
                <a:latin typeface="微软雅黑" panose="020B0503020204020204" pitchFamily="34" charset="-122"/>
                <a:ea typeface="微软雅黑" panose="020B0503020204020204" pitchFamily="34" charset="-122"/>
              </a:rPr>
              <a:t>函数</a:t>
            </a:r>
            <a:r>
              <a:rPr lang="zh-CN" altLang="en-US" sz="2000" dirty="0">
                <a:solidFill>
                  <a:srgbClr val="595959"/>
                </a:solidFill>
                <a:latin typeface="微软雅黑" panose="020B0503020204020204" pitchFamily="34" charset="-122"/>
                <a:ea typeface="微软雅黑" panose="020B0503020204020204" pitchFamily="34" charset="-122"/>
              </a:rPr>
              <a:t>统计每个房间的平均温度，具体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3285778"/>
            <a:ext cx="8352929" cy="1512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382297" y="3508040"/>
            <a:ext cx="8144918"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loc,temp,avg</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 OVER (PARTITION BY loc)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temp_avg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chapter6.demo_iot;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142878" y="2872132"/>
            <a:ext cx="5665421" cy="3647857"/>
          </a:xfrm>
          <a:prstGeom prst="rect">
            <a:avLst/>
          </a:prstGeom>
        </p:spPr>
      </p:pic>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demo_iot</a:t>
            </a:r>
            <a:r>
              <a:rPr lang="zh-CN" altLang="en-US" sz="2000" dirty="0">
                <a:solidFill>
                  <a:srgbClr val="595959"/>
                </a:solidFill>
                <a:latin typeface="微软雅黑" panose="020B0503020204020204" pitchFamily="34" charset="-122"/>
                <a:ea typeface="微软雅黑" panose="020B0503020204020204" pitchFamily="34" charset="-122"/>
              </a:rPr>
              <a:t>的数据，使用</a:t>
            </a:r>
            <a:r>
              <a:rPr lang="en-US" altLang="zh-CN" sz="2000" dirty="0">
                <a:solidFill>
                  <a:srgbClr val="1369B2"/>
                </a:solidFill>
                <a:latin typeface="微软雅黑" panose="020B0503020204020204" pitchFamily="34" charset="-122"/>
                <a:ea typeface="微软雅黑" panose="020B0503020204020204" pitchFamily="34" charset="-122"/>
              </a:rPr>
              <a:t>lead()</a:t>
            </a:r>
            <a:r>
              <a:rPr lang="zh-CN" altLang="en-US" sz="2000" dirty="0">
                <a:solidFill>
                  <a:srgbClr val="1369B2"/>
                </a:solidFill>
                <a:latin typeface="微软雅黑" panose="020B0503020204020204" pitchFamily="34" charset="-122"/>
                <a:ea typeface="微软雅黑" panose="020B0503020204020204" pitchFamily="34" charset="-122"/>
              </a:rPr>
              <a:t>函数</a:t>
            </a:r>
            <a:r>
              <a:rPr lang="zh-CN" altLang="en-US" sz="2000" dirty="0">
                <a:solidFill>
                  <a:srgbClr val="595959"/>
                </a:solidFill>
                <a:latin typeface="微软雅黑" panose="020B0503020204020204" pitchFamily="34" charset="-122"/>
                <a:ea typeface="微软雅黑" panose="020B0503020204020204" pitchFamily="34" charset="-122"/>
              </a:rPr>
              <a:t>获取每个房间内每条相对湿度记录下一时间点的相对湿度，以便对比相邻时刻的变化趋势，具体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7895405" y="2914261"/>
            <a:ext cx="3592023" cy="3861424"/>
          </a:xfrm>
          <a:prstGeom prst="rect">
            <a:avLst/>
          </a:prstGeom>
        </p:spPr>
      </p:pic>
      <p:sp>
        <p:nvSpPr>
          <p:cNvPr id="12" name="原创设计师QQ598969553          _3"/>
          <p:cNvSpPr/>
          <p:nvPr/>
        </p:nvSpPr>
        <p:spPr>
          <a:xfrm>
            <a:off x="3646876" y="4109216"/>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211362" y="3883851"/>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4398992" y="3933682"/>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4776" y="4786610"/>
            <a:ext cx="689444" cy="689444"/>
          </a:xfrm>
          <a:prstGeom prst="rect">
            <a:avLst/>
          </a:prstGeom>
        </p:spPr>
      </p:pic>
      <p:pic>
        <p:nvPicPr>
          <p:cNvPr id="16" name="对象 5"/>
          <p:cNvPicPr>
            <a:picLocks noChangeAspect="1"/>
          </p:cNvPicPr>
          <p:nvPr/>
        </p:nvPicPr>
        <p:blipFill>
          <a:blip r:embed="rId4"/>
          <a:stretch>
            <a:fillRect/>
          </a:stretch>
        </p:blipFill>
        <p:spPr>
          <a:xfrm>
            <a:off x="4329208" y="4270867"/>
            <a:ext cx="1076138" cy="691624"/>
          </a:xfrm>
        </p:spPr>
      </p:pic>
      <p:pic>
        <p:nvPicPr>
          <p:cNvPr id="17" name="对象 5"/>
          <p:cNvPicPr>
            <a:picLocks noChangeAspect="1"/>
          </p:cNvPicPr>
          <p:nvPr/>
        </p:nvPicPr>
        <p:blipFill>
          <a:blip r:embed="rId5"/>
          <a:stretch>
            <a:fillRect/>
          </a:stretch>
        </p:blipFill>
        <p:spPr>
          <a:xfrm>
            <a:off x="3897473" y="4270867"/>
            <a:ext cx="1939607" cy="706935"/>
          </a:xfrm>
        </p:spPr>
      </p:pic>
      <p:pic>
        <p:nvPicPr>
          <p:cNvPr id="20" name="对象 6"/>
          <p:cNvPicPr>
            <a:picLocks noChangeAspect="1"/>
          </p:cNvPicPr>
          <p:nvPr/>
        </p:nvPicPr>
        <p:blipFill>
          <a:blip r:embed="rId6"/>
          <a:stretch>
            <a:fillRect/>
          </a:stretch>
        </p:blipFill>
        <p:spPr>
          <a:xfrm>
            <a:off x="4401841" y="4369863"/>
            <a:ext cx="930870" cy="576847"/>
          </a:xfrm>
        </p:spPr>
      </p:pic>
      <p:pic>
        <p:nvPicPr>
          <p:cNvPr id="21" name="对象 2">
            <a:hlinkClick r:id="" action="ppaction://ole?verb=0"/>
          </p:cNvPr>
          <p:cNvPicPr>
            <a:picLocks noChangeAspect="1"/>
          </p:cNvPicPr>
          <p:nvPr/>
        </p:nvPicPr>
        <p:blipFill>
          <a:blip r:embed="rId7"/>
          <a:stretch>
            <a:fillRect/>
          </a:stretch>
        </p:blipFill>
        <p:spPr>
          <a:xfrm>
            <a:off x="4149792" y="4289976"/>
            <a:ext cx="1335103" cy="623648"/>
          </a:xfrm>
        </p:spPr>
      </p:pic>
      <p:graphicFrame>
        <p:nvGraphicFramePr>
          <p:cNvPr id="2" name="对象 1"/>
          <p:cNvGraphicFramePr>
            <a:graphicFrameLocks noChangeAspect="1"/>
          </p:cNvGraphicFramePr>
          <p:nvPr/>
        </p:nvGraphicFramePr>
        <p:xfrm>
          <a:off x="4112396" y="4271197"/>
          <a:ext cx="1446135" cy="675513"/>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381125" imgH="638175" progId="Package">
                  <p:embed/>
                </p:oleObj>
              </mc:Choice>
              <mc:Fallback>
                <p:oleObj name="包装程序外壳对象" showAsIcon="1" r:id="rId8" imgW="1381125" imgH="638175" progId="Package">
                  <p:embed/>
                  <p:pic>
                    <p:nvPicPr>
                      <p:cNvPr id="0" name="对象 1"/>
                      <p:cNvPicPr/>
                      <p:nvPr/>
                    </p:nvPicPr>
                    <p:blipFill>
                      <a:blip r:embed="rId9"/>
                      <a:stretch>
                        <a:fillRect/>
                      </a:stretch>
                    </p:blipFill>
                    <p:spPr>
                      <a:xfrm>
                        <a:off x="4112396" y="4271197"/>
                        <a:ext cx="1446135" cy="675513"/>
                      </a:xfrm>
                      <a:prstGeom prst="rect">
                        <a:avLst/>
                      </a:prstGeom>
                    </p:spPr>
                  </p:pic>
                </p:oleObj>
              </mc:Fallback>
            </mc:AlternateContent>
          </a:graphicData>
        </a:graphic>
      </p:graphicFrame>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3142878" y="2881369"/>
            <a:ext cx="6120085" cy="3512807"/>
          </a:xfrm>
          <a:prstGeom prst="rect">
            <a:avLst/>
          </a:prstGeom>
        </p:spPr>
      </p:pic>
      <p:sp>
        <p:nvSpPr>
          <p:cNvPr id="1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demo_sales_daily</a:t>
            </a:r>
            <a:r>
              <a:rPr lang="zh-CN" altLang="en-US" sz="2000" dirty="0">
                <a:solidFill>
                  <a:srgbClr val="595959"/>
                </a:solidFill>
                <a:latin typeface="微软雅黑" panose="020B0503020204020204" pitchFamily="34" charset="-122"/>
                <a:ea typeface="微软雅黑" panose="020B0503020204020204" pitchFamily="34" charset="-122"/>
              </a:rPr>
              <a:t>的数据，针对</a:t>
            </a:r>
            <a:r>
              <a:rPr lang="en-US" altLang="zh-CN" sz="2000" dirty="0">
                <a:solidFill>
                  <a:srgbClr val="595959"/>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为</a:t>
            </a:r>
            <a:r>
              <a:rPr lang="en-US" altLang="zh-CN" sz="2000" dirty="0">
                <a:solidFill>
                  <a:srgbClr val="595959"/>
                </a:solidFill>
                <a:latin typeface="微软雅黑" panose="020B0503020204020204" pitchFamily="34" charset="-122"/>
                <a:ea typeface="微软雅黑" panose="020B0503020204020204" pitchFamily="34" charset="-122"/>
              </a:rPr>
              <a:t>101</a:t>
            </a:r>
            <a:r>
              <a:rPr lang="zh-CN" altLang="en-US" sz="2000" dirty="0">
                <a:solidFill>
                  <a:srgbClr val="595959"/>
                </a:solidFill>
                <a:latin typeface="微软雅黑" panose="020B0503020204020204" pitchFamily="34" charset="-122"/>
                <a:ea typeface="微软雅黑" panose="020B0503020204020204" pitchFamily="34" charset="-122"/>
              </a:rPr>
              <a:t>的门店，使用</a:t>
            </a:r>
            <a:r>
              <a:rPr lang="en-US" altLang="zh-CN" sz="2000" dirty="0" err="1">
                <a:solidFill>
                  <a:srgbClr val="595959"/>
                </a:solidFill>
                <a:latin typeface="微软雅黑" panose="020B0503020204020204" pitchFamily="34" charset="-122"/>
                <a:ea typeface="微软雅黑" panose="020B0503020204020204" pitchFamily="34" charset="-122"/>
              </a:rPr>
              <a:t>dense_rank</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函数统计不同日期的营收排名，具体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8" name="矩形 17"/>
          <p:cNvSpPr/>
          <p:nvPr/>
        </p:nvSpPr>
        <p:spPr>
          <a:xfrm>
            <a:off x="3142878" y="3573810"/>
            <a:ext cx="8352929" cy="29523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3382297" y="3796072"/>
            <a:ext cx="8144918" cy="2536400"/>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shop_id,dt,revenue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dense_rank</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OVER (PARTITION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shop_id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ORDER BY revenue DESC)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d_rank</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chapter6.demo_sales_daily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shop_id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101;</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187902" y="2856326"/>
            <a:ext cx="5931075" cy="3669812"/>
          </a:xfrm>
          <a:prstGeom prst="rect">
            <a:avLst/>
          </a:prstGeom>
        </p:spPr>
      </p:pic>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查询数据库</a:t>
            </a:r>
            <a:r>
              <a:rPr lang="en-US" altLang="zh-CN" sz="2000" dirty="0">
                <a:solidFill>
                  <a:srgbClr val="595959"/>
                </a:solidFill>
                <a:latin typeface="微软雅黑" panose="020B0503020204020204" pitchFamily="34" charset="-122"/>
                <a:ea typeface="微软雅黑" panose="020B0503020204020204" pitchFamily="34" charset="-122"/>
              </a:rPr>
              <a:t>chapter6</a:t>
            </a:r>
            <a:r>
              <a:rPr lang="zh-CN" altLang="en-US" sz="2000" dirty="0">
                <a:solidFill>
                  <a:srgbClr val="595959"/>
                </a:solidFill>
                <a:latin typeface="微软雅黑" panose="020B0503020204020204" pitchFamily="34" charset="-122"/>
                <a:ea typeface="微软雅黑" panose="020B0503020204020204" pitchFamily="34" charset="-122"/>
              </a:rPr>
              <a:t>中表</a:t>
            </a:r>
            <a:r>
              <a:rPr lang="en-US" altLang="zh-CN" sz="2000" dirty="0" err="1">
                <a:solidFill>
                  <a:srgbClr val="1369B2"/>
                </a:solidFill>
                <a:latin typeface="微软雅黑" panose="020B0503020204020204" pitchFamily="34" charset="-122"/>
                <a:ea typeface="微软雅黑" panose="020B0503020204020204" pitchFamily="34" charset="-122"/>
              </a:rPr>
              <a:t>demo_sales_daily</a:t>
            </a:r>
            <a:r>
              <a:rPr lang="zh-CN" altLang="en-US" sz="2000" dirty="0">
                <a:solidFill>
                  <a:srgbClr val="595959"/>
                </a:solidFill>
                <a:latin typeface="微软雅黑" panose="020B0503020204020204" pitchFamily="34" charset="-122"/>
                <a:ea typeface="微软雅黑" panose="020B0503020204020204" pitchFamily="34" charset="-122"/>
              </a:rPr>
              <a:t>的数据，针对</a:t>
            </a:r>
            <a:r>
              <a:rPr lang="en-US" altLang="zh-CN" sz="2000" dirty="0">
                <a:solidFill>
                  <a:srgbClr val="595959"/>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为</a:t>
            </a:r>
            <a:r>
              <a:rPr lang="en-US" altLang="zh-CN" sz="2000" dirty="0">
                <a:solidFill>
                  <a:srgbClr val="1369B2"/>
                </a:solidFill>
                <a:latin typeface="微软雅黑" panose="020B0503020204020204" pitchFamily="34" charset="-122"/>
                <a:ea typeface="微软雅黑" panose="020B0503020204020204" pitchFamily="34" charset="-122"/>
              </a:rPr>
              <a:t>101</a:t>
            </a:r>
            <a:r>
              <a:rPr lang="zh-CN" altLang="en-US" sz="2000" dirty="0">
                <a:solidFill>
                  <a:srgbClr val="595959"/>
                </a:solidFill>
                <a:latin typeface="微软雅黑" panose="020B0503020204020204" pitchFamily="34" charset="-122"/>
                <a:ea typeface="微软雅黑" panose="020B0503020204020204" pitchFamily="34" charset="-122"/>
              </a:rPr>
              <a:t>的门店，使用窗口表达式分别计算按</a:t>
            </a:r>
            <a:r>
              <a:rPr lang="zh-CN" altLang="en-US" sz="2000" dirty="0">
                <a:solidFill>
                  <a:srgbClr val="1369B2"/>
                </a:solidFill>
                <a:latin typeface="微软雅黑" panose="020B0503020204020204" pitchFamily="34" charset="-122"/>
                <a:ea typeface="微软雅黑" panose="020B0503020204020204" pitchFamily="34" charset="-122"/>
              </a:rPr>
              <a:t>日期</a:t>
            </a:r>
            <a:r>
              <a:rPr lang="zh-CN" altLang="en-US" sz="2000" dirty="0">
                <a:solidFill>
                  <a:srgbClr val="595959"/>
                </a:solidFill>
                <a:latin typeface="微软雅黑" panose="020B0503020204020204" pitchFamily="34" charset="-122"/>
                <a:ea typeface="微软雅黑" panose="020B0503020204020204" pitchFamily="34" charset="-122"/>
              </a:rPr>
              <a:t>的累计营收，以及近三天（含当日）的平均营收，具体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7895405" y="2914261"/>
            <a:ext cx="3592023" cy="3861424"/>
          </a:xfrm>
          <a:prstGeom prst="rect">
            <a:avLst/>
          </a:prstGeom>
        </p:spPr>
      </p:pic>
      <p:sp>
        <p:nvSpPr>
          <p:cNvPr id="12" name="原创设计师QQ598969553          _3"/>
          <p:cNvSpPr/>
          <p:nvPr/>
        </p:nvSpPr>
        <p:spPr>
          <a:xfrm>
            <a:off x="3646876" y="4109216"/>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211362" y="3883851"/>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4398992" y="3933682"/>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4776" y="4786610"/>
            <a:ext cx="689444" cy="689444"/>
          </a:xfrm>
          <a:prstGeom prst="rect">
            <a:avLst/>
          </a:prstGeom>
        </p:spPr>
      </p:pic>
      <p:pic>
        <p:nvPicPr>
          <p:cNvPr id="16" name="对象 5"/>
          <p:cNvPicPr>
            <a:picLocks noChangeAspect="1"/>
          </p:cNvPicPr>
          <p:nvPr/>
        </p:nvPicPr>
        <p:blipFill>
          <a:blip r:embed="rId4"/>
          <a:stretch>
            <a:fillRect/>
          </a:stretch>
        </p:blipFill>
        <p:spPr>
          <a:xfrm>
            <a:off x="4329208" y="4270867"/>
            <a:ext cx="1076138" cy="691624"/>
          </a:xfrm>
        </p:spPr>
      </p:pic>
      <p:pic>
        <p:nvPicPr>
          <p:cNvPr id="17" name="对象 5"/>
          <p:cNvPicPr>
            <a:picLocks noChangeAspect="1"/>
          </p:cNvPicPr>
          <p:nvPr/>
        </p:nvPicPr>
        <p:blipFill>
          <a:blip r:embed="rId5"/>
          <a:stretch>
            <a:fillRect/>
          </a:stretch>
        </p:blipFill>
        <p:spPr>
          <a:xfrm>
            <a:off x="3897473" y="4270867"/>
            <a:ext cx="1939607" cy="706935"/>
          </a:xfrm>
        </p:spPr>
      </p:pic>
      <p:pic>
        <p:nvPicPr>
          <p:cNvPr id="20" name="对象 6"/>
          <p:cNvPicPr>
            <a:picLocks noChangeAspect="1"/>
          </p:cNvPicPr>
          <p:nvPr/>
        </p:nvPicPr>
        <p:blipFill>
          <a:blip r:embed="rId6"/>
          <a:stretch>
            <a:fillRect/>
          </a:stretch>
        </p:blipFill>
        <p:spPr>
          <a:xfrm>
            <a:off x="4401841" y="4369863"/>
            <a:ext cx="930870" cy="576847"/>
          </a:xfrm>
        </p:spPr>
      </p:pic>
      <p:pic>
        <p:nvPicPr>
          <p:cNvPr id="21" name="对象 2">
            <a:hlinkClick r:id="" action="ppaction://ole?verb=0"/>
          </p:cNvPr>
          <p:cNvPicPr>
            <a:picLocks noChangeAspect="1"/>
          </p:cNvPicPr>
          <p:nvPr/>
        </p:nvPicPr>
        <p:blipFill>
          <a:blip r:embed="rId7"/>
          <a:stretch>
            <a:fillRect/>
          </a:stretch>
        </p:blipFill>
        <p:spPr>
          <a:xfrm>
            <a:off x="4149792" y="4289976"/>
            <a:ext cx="1335103" cy="623648"/>
          </a:xfrm>
        </p:spPr>
      </p:pic>
      <p:graphicFrame>
        <p:nvGraphicFramePr>
          <p:cNvPr id="2" name="对象 1"/>
          <p:cNvGraphicFramePr>
            <a:graphicFrameLocks noChangeAspect="1"/>
          </p:cNvGraphicFramePr>
          <p:nvPr/>
        </p:nvGraphicFramePr>
        <p:xfrm>
          <a:off x="4158255" y="4255556"/>
          <a:ext cx="1446135" cy="675513"/>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381125" imgH="638175" progId="Package">
                  <p:embed/>
                </p:oleObj>
              </mc:Choice>
              <mc:Fallback>
                <p:oleObj name="包装程序外壳对象" showAsIcon="1" r:id="rId8" imgW="1381125" imgH="638175" progId="Package">
                  <p:embed/>
                  <p:pic>
                    <p:nvPicPr>
                      <p:cNvPr id="0" name="对象 1"/>
                      <p:cNvPicPr/>
                      <p:nvPr/>
                    </p:nvPicPr>
                    <p:blipFill>
                      <a:blip r:embed="rId9"/>
                      <a:stretch>
                        <a:fillRect/>
                      </a:stretch>
                    </p:blipFill>
                    <p:spPr>
                      <a:xfrm>
                        <a:off x="4158255" y="4255556"/>
                        <a:ext cx="1446135" cy="675513"/>
                      </a:xfrm>
                      <a:prstGeom prst="rect">
                        <a:avLst/>
                      </a:prstGeom>
                    </p:spPr>
                  </p:pic>
                </p:oleObj>
              </mc:Fallback>
            </mc:AlternateContent>
          </a:graphicData>
        </a:graphic>
      </p:graphicFrame>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49962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window_expression</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3142878" y="2872576"/>
            <a:ext cx="6120085" cy="3545196"/>
          </a:xfrm>
          <a:prstGeom prst="rect">
            <a:avLst/>
          </a:prstGeom>
        </p:spPr>
      </p:pic>
      <p:sp>
        <p:nvSpPr>
          <p:cNvPr id="1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8" y="1341562"/>
            <a:ext cx="6480720"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622674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通过</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RANGE BETWEEN</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子句定义窗口表达式</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920872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939645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2" y="2366880"/>
            <a:ext cx="10301609"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RANGE BETWEEN</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基于排序字段的值定义窗口表达式，适用于日期、数值等连续型数据。参数</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start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end</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依然用于指定数据范围的下界和上界，但在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RANGE BETWEEN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子句中的含义有所不同，具体介绍如下。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bwMode="auto">
          <a:xfrm rot="574600">
            <a:off x="1122535" y="4306689"/>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4" name="TextBox 7"/>
          <p:cNvSpPr txBox="1">
            <a:spLocks noChangeArrowheads="1"/>
          </p:cNvSpPr>
          <p:nvPr/>
        </p:nvSpPr>
        <p:spPr bwMode="auto">
          <a:xfrm>
            <a:off x="1163910" y="4337745"/>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5" name="矩形 14"/>
          <p:cNvSpPr/>
          <p:nvPr/>
        </p:nvSpPr>
        <p:spPr>
          <a:xfrm>
            <a:off x="1611100" y="4296473"/>
            <a:ext cx="3664100"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UNBOUNDED PRECEDING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6" name="矩形 15"/>
          <p:cNvSpPr/>
          <p:nvPr/>
        </p:nvSpPr>
        <p:spPr>
          <a:xfrm>
            <a:off x="1624503" y="5415322"/>
            <a:ext cx="2066591"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n PRECEDING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17" name="直接连接符 16"/>
          <p:cNvCxnSpPr/>
          <p:nvPr/>
        </p:nvCxnSpPr>
        <p:spPr>
          <a:xfrm flipV="1">
            <a:off x="1542749" y="4688397"/>
            <a:ext cx="8482059" cy="41176"/>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18" name="直接连接符 17"/>
          <p:cNvCxnSpPr/>
          <p:nvPr/>
        </p:nvCxnSpPr>
        <p:spPr>
          <a:xfrm flipV="1">
            <a:off x="1586976" y="5784118"/>
            <a:ext cx="8437832" cy="2194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4984247" y="4265354"/>
            <a:ext cx="5431438"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a:t>
            </a:r>
            <a:r>
              <a:rPr lang="zh-CN" altLang="en-US" sz="1800" dirty="0">
                <a:solidFill>
                  <a:srgbClr val="1369B2"/>
                </a:solidFill>
                <a:latin typeface="微软雅黑" panose="020B0503020204020204" pitchFamily="34" charset="-122"/>
                <a:ea typeface="微软雅黑" panose="020B0503020204020204" pitchFamily="34" charset="-122"/>
              </a:rPr>
              <a:t>第一行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的排序字段值开始，仅可用于</a:t>
            </a:r>
            <a:r>
              <a:rPr lang="zh-CN" altLang="en-US" sz="1800" dirty="0">
                <a:solidFill>
                  <a:srgbClr val="1369B2"/>
                </a:solidFill>
                <a:latin typeface="微软雅黑" panose="020B0503020204020204" pitchFamily="34" charset="-122"/>
                <a:ea typeface="微软雅黑" panose="020B0503020204020204" pitchFamily="34" charset="-122"/>
              </a:rPr>
              <a:t>下界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bwMode="auto">
          <a:xfrm rot="574600">
            <a:off x="1122535" y="541314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4" name="TextBox 28"/>
          <p:cNvSpPr txBox="1">
            <a:spLocks noChangeArrowheads="1"/>
          </p:cNvSpPr>
          <p:nvPr/>
        </p:nvSpPr>
        <p:spPr bwMode="auto">
          <a:xfrm>
            <a:off x="1163910" y="544419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7" name="矩形 26"/>
          <p:cNvSpPr/>
          <p:nvPr/>
        </p:nvSpPr>
        <p:spPr>
          <a:xfrm>
            <a:off x="4984247" y="5374010"/>
            <a:ext cx="5619189"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表示从当前行的</a:t>
            </a:r>
            <a:r>
              <a:rPr lang="zh-CN" altLang="en-US" sz="1800" dirty="0">
                <a:solidFill>
                  <a:srgbClr val="1369B2"/>
                </a:solidFill>
                <a:latin typeface="微软雅黑" panose="020B0503020204020204" pitchFamily="34" charset="-122"/>
                <a:ea typeface="微软雅黑" panose="020B0503020204020204" pitchFamily="34" charset="-122"/>
              </a:rPr>
              <a:t>排序字段值减去</a:t>
            </a:r>
            <a:r>
              <a:rPr lang="en-US" altLang="zh-CN" sz="1800" dirty="0">
                <a:solidFill>
                  <a:srgbClr val="1369B2"/>
                </a:solidFill>
                <a:latin typeface="微软雅黑" panose="020B0503020204020204" pitchFamily="34" charset="-122"/>
                <a:ea typeface="微软雅黑" panose="020B0503020204020204" pitchFamily="34" charset="-122"/>
              </a:rPr>
              <a:t>n</a:t>
            </a:r>
            <a:r>
              <a:rPr lang="zh-CN" altLang="en-US" sz="1800" dirty="0">
                <a:solidFill>
                  <a:srgbClr val="1369B2"/>
                </a:solidFill>
                <a:latin typeface="微软雅黑" panose="020B0503020204020204" pitchFamily="34" charset="-122"/>
                <a:ea typeface="微软雅黑" panose="020B0503020204020204" pitchFamily="34" charset="-122"/>
              </a:rPr>
              <a:t>的值开始或结束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8" y="1341562"/>
            <a:ext cx="6480720"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622674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通过</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RANGE BETWEEN</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子句定义窗口表达式</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920872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939645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bwMode="auto">
          <a:xfrm rot="574600">
            <a:off x="1122535" y="2866529"/>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4" name="TextBox 7"/>
          <p:cNvSpPr txBox="1">
            <a:spLocks noChangeArrowheads="1"/>
          </p:cNvSpPr>
          <p:nvPr/>
        </p:nvSpPr>
        <p:spPr bwMode="auto">
          <a:xfrm>
            <a:off x="1163910" y="2897585"/>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15" name="矩形 14"/>
          <p:cNvSpPr/>
          <p:nvPr/>
        </p:nvSpPr>
        <p:spPr>
          <a:xfrm>
            <a:off x="1611100" y="2856313"/>
            <a:ext cx="3664100"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CURRENT ROW</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16" name="矩形 15"/>
          <p:cNvSpPr/>
          <p:nvPr/>
        </p:nvSpPr>
        <p:spPr>
          <a:xfrm>
            <a:off x="1624503" y="3975162"/>
            <a:ext cx="2159566"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n FOLLOWING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17" name="直接连接符 16"/>
          <p:cNvCxnSpPr/>
          <p:nvPr/>
        </p:nvCxnSpPr>
        <p:spPr>
          <a:xfrm flipV="1">
            <a:off x="1542749" y="3248237"/>
            <a:ext cx="8482059" cy="41176"/>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18" name="直接连接符 17"/>
          <p:cNvCxnSpPr/>
          <p:nvPr/>
        </p:nvCxnSpPr>
        <p:spPr>
          <a:xfrm flipV="1">
            <a:off x="1586976" y="4343958"/>
            <a:ext cx="8437832" cy="2194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4984246" y="2788837"/>
            <a:ext cx="5431438"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表示从当前行的排序字段值</a:t>
            </a:r>
            <a:r>
              <a:rPr lang="zh-CN" altLang="en-US" sz="1800" dirty="0">
                <a:solidFill>
                  <a:srgbClr val="1369B2"/>
                </a:solidFill>
                <a:latin typeface="微软雅黑" panose="020B0503020204020204" pitchFamily="34" charset="-122"/>
                <a:ea typeface="微软雅黑" panose="020B0503020204020204" pitchFamily="34" charset="-122"/>
              </a:rPr>
              <a:t>开始</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或</a:t>
            </a:r>
            <a:r>
              <a:rPr lang="zh-CN" altLang="en-US" sz="1800" dirty="0">
                <a:solidFill>
                  <a:srgbClr val="1369B2"/>
                </a:solidFill>
                <a:latin typeface="微软雅黑" panose="020B0503020204020204" pitchFamily="34" charset="-122"/>
                <a:ea typeface="微软雅黑" panose="020B0503020204020204" pitchFamily="34" charset="-122"/>
              </a:rPr>
              <a:t>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bwMode="auto">
          <a:xfrm rot="574600">
            <a:off x="1122535" y="397298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4" name="TextBox 28"/>
          <p:cNvSpPr txBox="1">
            <a:spLocks noChangeArrowheads="1"/>
          </p:cNvSpPr>
          <p:nvPr/>
        </p:nvSpPr>
        <p:spPr bwMode="auto">
          <a:xfrm>
            <a:off x="1163910" y="400403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7" name="矩形 26"/>
          <p:cNvSpPr/>
          <p:nvPr/>
        </p:nvSpPr>
        <p:spPr>
          <a:xfrm>
            <a:off x="4984246" y="3876838"/>
            <a:ext cx="5619189"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表示从当前行的排序字段值加上</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n</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的值</a:t>
            </a:r>
            <a:r>
              <a:rPr lang="zh-CN" altLang="en-US" sz="1800" dirty="0">
                <a:solidFill>
                  <a:srgbClr val="1369B2"/>
                </a:solidFill>
                <a:latin typeface="微软雅黑" panose="020B0503020204020204" pitchFamily="34" charset="-122"/>
                <a:ea typeface="微软雅黑" panose="020B0503020204020204" pitchFamily="34" charset="-122"/>
              </a:rPr>
              <a:t>开始</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或</a:t>
            </a:r>
            <a:r>
              <a:rPr lang="zh-CN" altLang="en-US" sz="1800" dirty="0">
                <a:solidFill>
                  <a:srgbClr val="1369B2"/>
                </a:solidFill>
                <a:latin typeface="微软雅黑" panose="020B0503020204020204" pitchFamily="34" charset="-122"/>
                <a:ea typeface="微软雅黑" panose="020B0503020204020204" pitchFamily="34" charset="-122"/>
              </a:rPr>
              <a:t>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589540" y="5055282"/>
            <a:ext cx="3603872"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UNBOUNDED FOLLOWING</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0" name="直接连接符 19"/>
          <p:cNvCxnSpPr/>
          <p:nvPr/>
        </p:nvCxnSpPr>
        <p:spPr>
          <a:xfrm flipV="1">
            <a:off x="1552013" y="5424078"/>
            <a:ext cx="8437832" cy="2194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1" name="椭圆 20"/>
          <p:cNvSpPr/>
          <p:nvPr/>
        </p:nvSpPr>
        <p:spPr bwMode="auto">
          <a:xfrm rot="574600">
            <a:off x="1087572" y="505310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5" name="TextBox 28"/>
          <p:cNvSpPr txBox="1">
            <a:spLocks noChangeArrowheads="1"/>
          </p:cNvSpPr>
          <p:nvPr/>
        </p:nvSpPr>
        <p:spPr bwMode="auto">
          <a:xfrm>
            <a:off x="1128947" y="5084156"/>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5</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6" name="矩形 25"/>
          <p:cNvSpPr/>
          <p:nvPr/>
        </p:nvSpPr>
        <p:spPr>
          <a:xfrm>
            <a:off x="4984246" y="4964839"/>
            <a:ext cx="5619189"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表示从最后一行的</a:t>
            </a:r>
            <a:r>
              <a:rPr lang="zh-CN" altLang="en-US" sz="1800" dirty="0">
                <a:solidFill>
                  <a:srgbClr val="1369B2"/>
                </a:solidFill>
                <a:latin typeface="微软雅黑" panose="020B0503020204020204" pitchFamily="34" charset="-122"/>
                <a:ea typeface="微软雅黑" panose="020B0503020204020204" pitchFamily="34" charset="-122"/>
              </a:rPr>
              <a:t>排序字段值结束</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，仅可用于</a:t>
            </a:r>
            <a:r>
              <a:rPr lang="zh-CN" altLang="en-US" sz="1800" dirty="0">
                <a:solidFill>
                  <a:srgbClr val="1369B2"/>
                </a:solidFill>
                <a:latin typeface="微软雅黑" panose="020B0503020204020204" pitchFamily="34" charset="-122"/>
                <a:ea typeface="微软雅黑" panose="020B0503020204020204" pitchFamily="34" charset="-122"/>
              </a:rPr>
              <a:t>上界</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8" y="1341562"/>
            <a:ext cx="6480720"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622674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通过</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RANGE BETWEEN</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子句定义窗口表达式</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920872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939645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78172" y="2366880"/>
            <a:ext cx="10589642"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下面，通过示例代码介绍通过</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RANGE BETWEEN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子句定义窗口表达式的含义，具体代码如下。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任务：使用窗口函数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143690" y="3200688"/>
            <a:ext cx="10136092" cy="12596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0" name="矩形 19"/>
          <p:cNvSpPr/>
          <p:nvPr/>
        </p:nvSpPr>
        <p:spPr>
          <a:xfrm>
            <a:off x="1383109" y="3546950"/>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RANGE BETWEEN 6 PRECEDING AND CURRENT ROW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圆角矩形标注 8"/>
          <p:cNvSpPr/>
          <p:nvPr/>
        </p:nvSpPr>
        <p:spPr bwMode="auto">
          <a:xfrm>
            <a:off x="2062758" y="4869953"/>
            <a:ext cx="7625226" cy="1296145"/>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上述代码定义的窗口表达式表示从当前行的排序字段值减去</a:t>
            </a:r>
            <a:r>
              <a:rPr lang="en-US" altLang="zh-CN" sz="1600" dirty="0">
                <a:solidFill>
                  <a:srgbClr val="FF0000"/>
                </a:solidFill>
                <a:latin typeface="微软雅黑" panose="020B0503020204020204" pitchFamily="34" charset="-122"/>
                <a:ea typeface="微软雅黑" panose="020B0503020204020204" pitchFamily="34" charset="-122"/>
              </a:rPr>
              <a:t>6</a:t>
            </a:r>
            <a:r>
              <a:rPr lang="zh-CN" altLang="en-US" sz="1600" dirty="0">
                <a:solidFill>
                  <a:srgbClr val="FF0000"/>
                </a:solidFill>
                <a:latin typeface="微软雅黑" panose="020B0503020204020204" pitchFamily="34" charset="-122"/>
                <a:ea typeface="微软雅黑" panose="020B0503020204020204" pitchFamily="34" charset="-122"/>
              </a:rPr>
              <a:t>的值开始，到当前行的排序字段值结束。凡是排序字段值在这一范围内的行均纳入计算范围。</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5517198"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任务：开发自定义函数</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6.</a:t>
            </a:r>
            <a:r>
              <a:rPr lang="en-US" altLang="zh-CN" sz="6600" b="1" dirty="0">
                <a:solidFill>
                  <a:srgbClr val="FAFAFA"/>
                </a:solidFill>
                <a:latin typeface="微软雅黑" panose="020B0503020204020204" pitchFamily="34" charset="-122"/>
                <a:ea typeface="微软雅黑" panose="020B0503020204020204" pitchFamily="34" charset="-122"/>
                <a:cs typeface="+mn-ea"/>
                <a:sym typeface="+mn-lt"/>
              </a:rPr>
              <a:t>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269554"/>
            <a:ext cx="10513167"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虽然内置了大量函数，但在一些特定业务场景中仍可能无法完全满足需求。此时，自定义函数为用户提供了扩展</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功能的途径。通过实现自定义函数，可以将业务逻辑封装为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可调用的组件，在查询中灵活实现个性化的数据处理。</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支持三类自定义函数，分别是</a:t>
            </a:r>
            <a:r>
              <a:rPr lang="en-US" altLang="zh-CN" sz="2000" dirty="0">
                <a:solidFill>
                  <a:srgbClr val="1369B2"/>
                </a:solidFill>
                <a:latin typeface="微软雅黑" panose="020B0503020204020204" pitchFamily="34" charset="-122"/>
                <a:ea typeface="微软雅黑" panose="020B0503020204020204" pitchFamily="34" charset="-122"/>
              </a:rPr>
              <a:t>UDF</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User-Defined Function</a:t>
            </a:r>
            <a:r>
              <a:rPr lang="zh-CN" altLang="en-US" sz="2000" dirty="0">
                <a:solidFill>
                  <a:srgbClr val="595959"/>
                </a:solidFill>
                <a:latin typeface="微软雅黑" panose="020B0503020204020204" pitchFamily="34" charset="-122"/>
                <a:ea typeface="微软雅黑" panose="020B0503020204020204" pitchFamily="34" charset="-122"/>
              </a:rPr>
              <a:t>，用户定义函数）、</a:t>
            </a:r>
            <a:r>
              <a:rPr lang="en-US" altLang="zh-CN" sz="2000" dirty="0">
                <a:solidFill>
                  <a:srgbClr val="1369B2"/>
                </a:solidFill>
                <a:latin typeface="微软雅黑" panose="020B0503020204020204" pitchFamily="34" charset="-122"/>
                <a:ea typeface="微软雅黑" panose="020B0503020204020204" pitchFamily="34" charset="-122"/>
              </a:rPr>
              <a:t>UDTF</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User-Defined Table-Generating Function</a:t>
            </a:r>
            <a:r>
              <a:rPr lang="zh-CN" altLang="en-US" sz="2000" dirty="0">
                <a:solidFill>
                  <a:srgbClr val="595959"/>
                </a:solidFill>
                <a:latin typeface="微软雅黑" panose="020B0503020204020204" pitchFamily="34" charset="-122"/>
                <a:ea typeface="微软雅黑" panose="020B0503020204020204" pitchFamily="34" charset="-122"/>
              </a:rPr>
              <a:t>，用户定义表生成函数）和</a:t>
            </a:r>
            <a:r>
              <a:rPr lang="en-US" altLang="zh-CN" sz="2000" dirty="0">
                <a:solidFill>
                  <a:srgbClr val="1369B2"/>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User-Defined Aggregate Function</a:t>
            </a:r>
            <a:r>
              <a:rPr lang="zh-CN" altLang="en-US" sz="2000" dirty="0">
                <a:solidFill>
                  <a:srgbClr val="595959"/>
                </a:solidFill>
                <a:latin typeface="微软雅黑" panose="020B0503020204020204" pitchFamily="34" charset="-122"/>
                <a:ea typeface="微软雅黑" panose="020B0503020204020204" pitchFamily="34" charset="-122"/>
              </a:rPr>
              <a:t>，用户定义聚合函数）。本任务将围绕这三类函数的概念与实现方式进行介绍。</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任务：开发自定义函数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5" name="图片 4"/>
          <p:cNvPicPr>
            <a:picLocks noChangeAspect="1"/>
          </p:cNvPicPr>
          <p:nvPr/>
        </p:nvPicPr>
        <p:blipFill>
          <a:blip r:embed="rId1"/>
          <a:stretch>
            <a:fillRect/>
          </a:stretch>
        </p:blipFill>
        <p:spPr>
          <a:xfrm>
            <a:off x="8759501" y="4077502"/>
            <a:ext cx="2664296" cy="26438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了解自定义函数的开发流程，能够完成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开发环境的准备</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09686" y="1095095"/>
            <a:ext cx="1009803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在实现</a:t>
            </a:r>
            <a:r>
              <a:rPr lang="en-US" altLang="zh-CN" sz="2000" dirty="0">
                <a:solidFill>
                  <a:srgbClr val="595959"/>
                </a:solidFill>
              </a:rPr>
              <a:t>Hive</a:t>
            </a:r>
            <a:r>
              <a:rPr lang="zh-CN" altLang="en-US" sz="2000" dirty="0">
                <a:solidFill>
                  <a:srgbClr val="595959"/>
                </a:solidFill>
              </a:rPr>
              <a:t>自定义函数之前，需要先完成基础</a:t>
            </a:r>
            <a:r>
              <a:rPr lang="zh-CN" altLang="en-US" sz="2000" dirty="0">
                <a:solidFill>
                  <a:srgbClr val="1369B2"/>
                </a:solidFill>
              </a:rPr>
              <a:t>开发环境的准备</a:t>
            </a:r>
            <a:r>
              <a:rPr lang="zh-CN" altLang="en-US" sz="2000" dirty="0">
                <a:solidFill>
                  <a:srgbClr val="595959"/>
                </a:solidFill>
              </a:rPr>
              <a:t>。由于自定义函数通常采用</a:t>
            </a:r>
            <a:r>
              <a:rPr lang="en-US" altLang="zh-CN" sz="2000" dirty="0">
                <a:solidFill>
                  <a:srgbClr val="595959"/>
                </a:solidFill>
              </a:rPr>
              <a:t>Java</a:t>
            </a:r>
            <a:r>
              <a:rPr lang="zh-CN" altLang="en-US" sz="2000" dirty="0">
                <a:solidFill>
                  <a:srgbClr val="595959"/>
                </a:solidFill>
              </a:rPr>
              <a:t>语言实现，所以接下来将重点介绍</a:t>
            </a:r>
            <a:r>
              <a:rPr lang="en-US" altLang="zh-CN" sz="2000" dirty="0">
                <a:solidFill>
                  <a:srgbClr val="595959"/>
                </a:solidFill>
              </a:rPr>
              <a:t>Java</a:t>
            </a:r>
            <a:r>
              <a:rPr lang="zh-CN" altLang="en-US" sz="2000" dirty="0">
                <a:solidFill>
                  <a:srgbClr val="595959"/>
                </a:solidFill>
              </a:rPr>
              <a:t>开发环境的准备，主要包含以下几个方面。</a:t>
            </a:r>
            <a:endParaRPr lang="zh-CN" altLang="en-US" sz="2000" dirty="0">
              <a:solidFill>
                <a:srgbClr val="595959"/>
              </a:solidFill>
            </a:endParaRPr>
          </a:p>
        </p:txBody>
      </p:sp>
      <p:sp>
        <p:nvSpPr>
          <p:cNvPr id="18" name="椭圆 17"/>
          <p:cNvSpPr/>
          <p:nvPr/>
        </p:nvSpPr>
        <p:spPr bwMode="auto">
          <a:xfrm rot="574600">
            <a:off x="1153373" y="252661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9" name="TextBox 7"/>
          <p:cNvSpPr txBox="1">
            <a:spLocks noChangeArrowheads="1"/>
          </p:cNvSpPr>
          <p:nvPr/>
        </p:nvSpPr>
        <p:spPr bwMode="auto">
          <a:xfrm>
            <a:off x="1194748" y="2557672"/>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22" name="直接连接符 21"/>
          <p:cNvCxnSpPr/>
          <p:nvPr/>
        </p:nvCxnSpPr>
        <p:spPr>
          <a:xfrm flipV="1">
            <a:off x="1573587" y="2908324"/>
            <a:ext cx="8482059" cy="41176"/>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3" name="直接连接符 22"/>
          <p:cNvCxnSpPr/>
          <p:nvPr/>
        </p:nvCxnSpPr>
        <p:spPr>
          <a:xfrm flipV="1">
            <a:off x="1617814" y="3788021"/>
            <a:ext cx="8437832" cy="21940"/>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5" name="直接连接符 24"/>
          <p:cNvCxnSpPr/>
          <p:nvPr/>
        </p:nvCxnSpPr>
        <p:spPr>
          <a:xfrm flipV="1">
            <a:off x="1597475" y="4603948"/>
            <a:ext cx="8458171" cy="2147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6" name="矩形 25"/>
          <p:cNvSpPr/>
          <p:nvPr/>
        </p:nvSpPr>
        <p:spPr>
          <a:xfrm>
            <a:off x="1702718" y="4180858"/>
            <a:ext cx="7560840"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安装项目管理工具</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Maven</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。本教材使用的版本为</a:t>
            </a:r>
            <a:r>
              <a:rPr lang="en-US" altLang="zh-CN" sz="1800" dirty="0">
                <a:solidFill>
                  <a:srgbClr val="1369B2"/>
                </a:solidFill>
                <a:latin typeface="微软雅黑" panose="020B0503020204020204" pitchFamily="34" charset="-122"/>
                <a:ea typeface="微软雅黑" panose="020B0503020204020204" pitchFamily="34" charset="-122"/>
              </a:rPr>
              <a:t>3.9.9</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692600" y="2493690"/>
            <a:ext cx="7811727"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安装</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Java</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集成开发工具</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IntelliJ IDEA</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。本教材使用的版本为</a:t>
            </a:r>
            <a:r>
              <a:rPr lang="en-US" altLang="zh-CN" sz="1800" dirty="0">
                <a:solidFill>
                  <a:srgbClr val="1369B2"/>
                </a:solidFill>
                <a:latin typeface="微软雅黑" panose="020B0503020204020204" pitchFamily="34" charset="-122"/>
                <a:ea typeface="微软雅黑" panose="020B0503020204020204" pitchFamily="34" charset="-122"/>
              </a:rPr>
              <a:t>2024.1.2</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椭圆 27"/>
          <p:cNvSpPr/>
          <p:nvPr/>
        </p:nvSpPr>
        <p:spPr bwMode="auto">
          <a:xfrm rot="574600">
            <a:off x="1153373" y="3417043"/>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9" name="TextBox 28"/>
          <p:cNvSpPr txBox="1">
            <a:spLocks noChangeArrowheads="1"/>
          </p:cNvSpPr>
          <p:nvPr/>
        </p:nvSpPr>
        <p:spPr bwMode="auto">
          <a:xfrm>
            <a:off x="1194748" y="3448099"/>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0" name="椭圆 29"/>
          <p:cNvSpPr/>
          <p:nvPr/>
        </p:nvSpPr>
        <p:spPr bwMode="auto">
          <a:xfrm rot="574600">
            <a:off x="1153373" y="4284095"/>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1" name="TextBox 34"/>
          <p:cNvSpPr txBox="1">
            <a:spLocks noChangeArrowheads="1"/>
          </p:cNvSpPr>
          <p:nvPr/>
        </p:nvSpPr>
        <p:spPr bwMode="auto">
          <a:xfrm>
            <a:off x="1194748" y="4315151"/>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32" name="矩形 31"/>
          <p:cNvSpPr/>
          <p:nvPr/>
        </p:nvSpPr>
        <p:spPr>
          <a:xfrm>
            <a:off x="1702718" y="3357786"/>
            <a:ext cx="833618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安装</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JDK</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。本教材使用的版本与部署</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Hive</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时保持一致，均为</a:t>
            </a:r>
            <a:r>
              <a:rPr lang="en-US" altLang="zh-CN" sz="1800" dirty="0">
                <a:solidFill>
                  <a:srgbClr val="1369B2"/>
                </a:solidFill>
                <a:latin typeface="微软雅黑" panose="020B0503020204020204" pitchFamily="34" charset="-122"/>
                <a:ea typeface="微软雅黑" panose="020B0503020204020204" pitchFamily="34" charset="-122"/>
              </a:rPr>
              <a:t>JDK 17</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flipV="1">
            <a:off x="1597475" y="5538277"/>
            <a:ext cx="8602187" cy="2147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5" name="矩形 34"/>
          <p:cNvSpPr/>
          <p:nvPr/>
        </p:nvSpPr>
        <p:spPr>
          <a:xfrm>
            <a:off x="1702718" y="5093466"/>
            <a:ext cx="8173413"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IntelliJ IDEA</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中基于</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Maven</a:t>
            </a:r>
            <a:r>
              <a:rPr lang="zh-CN" altLang="en-US" sz="1800" dirty="0">
                <a:solidFill>
                  <a:srgbClr val="1369B2"/>
                </a:solidFill>
                <a:latin typeface="微软雅黑" panose="020B0503020204020204" pitchFamily="34" charset="-122"/>
                <a:ea typeface="微软雅黑" panose="020B0503020204020204" pitchFamily="34" charset="-122"/>
              </a:rPr>
              <a:t>创建</a:t>
            </a:r>
            <a:r>
              <a:rPr lang="en-US" altLang="zh-CN" sz="1800" dirty="0">
                <a:solidFill>
                  <a:srgbClr val="1369B2"/>
                </a:solidFill>
                <a:latin typeface="微软雅黑" panose="020B0503020204020204" pitchFamily="34" charset="-122"/>
                <a:ea typeface="微软雅黑" panose="020B0503020204020204" pitchFamily="34" charset="-122"/>
              </a:rPr>
              <a:t>Java</a:t>
            </a:r>
            <a:r>
              <a:rPr lang="zh-CN" altLang="en-US" sz="1800" dirty="0">
                <a:solidFill>
                  <a:srgbClr val="1369B2"/>
                </a:solidFill>
                <a:latin typeface="微软雅黑" panose="020B0503020204020204" pitchFamily="34" charset="-122"/>
                <a:ea typeface="微软雅黑" panose="020B0503020204020204" pitchFamily="34" charset="-122"/>
              </a:rPr>
              <a:t>项目</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，并添加</a:t>
            </a:r>
            <a:r>
              <a:rPr lang="en-US" altLang="zh-CN" sz="1800" dirty="0">
                <a:solidFill>
                  <a:srgbClr val="1369B2"/>
                </a:solidFill>
                <a:latin typeface="微软雅黑" panose="020B0503020204020204" pitchFamily="34" charset="-122"/>
                <a:ea typeface="微软雅黑" panose="020B0503020204020204" pitchFamily="34" charset="-122"/>
              </a:rPr>
              <a:t>Hive</a:t>
            </a:r>
            <a:r>
              <a:rPr lang="zh-CN" altLang="en-US" sz="1800" dirty="0">
                <a:solidFill>
                  <a:srgbClr val="1369B2"/>
                </a:solidFill>
                <a:latin typeface="微软雅黑" panose="020B0503020204020204" pitchFamily="34" charset="-122"/>
                <a:ea typeface="微软雅黑" panose="020B0503020204020204" pitchFamily="34" charset="-122"/>
              </a:rPr>
              <a:t>依赖</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椭圆 35"/>
          <p:cNvSpPr/>
          <p:nvPr/>
        </p:nvSpPr>
        <p:spPr bwMode="auto">
          <a:xfrm rot="574600">
            <a:off x="1153373" y="5218424"/>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7" name="TextBox 31"/>
          <p:cNvSpPr txBox="1">
            <a:spLocks noChangeArrowheads="1"/>
          </p:cNvSpPr>
          <p:nvPr/>
        </p:nvSpPr>
        <p:spPr bwMode="auto">
          <a:xfrm>
            <a:off x="1194748" y="5249480"/>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4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917626"/>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IntelliJ IDEA</a:t>
            </a:r>
            <a:r>
              <a:rPr lang="zh-CN" altLang="en-US" sz="2000" dirty="0">
                <a:solidFill>
                  <a:srgbClr val="1369B2"/>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JDK</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Maven</a:t>
            </a:r>
            <a:r>
              <a:rPr lang="zh-CN" altLang="en-US" sz="2000" dirty="0">
                <a:solidFill>
                  <a:srgbClr val="595959"/>
                </a:solidFill>
                <a:latin typeface="微软雅黑" panose="020B0503020204020204" pitchFamily="34" charset="-122"/>
                <a:ea typeface="微软雅黑" panose="020B0503020204020204" pitchFamily="34" charset="-122"/>
              </a:rPr>
              <a:t>的安装，读者可参考本书配套资源中的补充文档，这里不再赘述。接下来，我们重点介绍如何在</a:t>
            </a:r>
            <a:r>
              <a:rPr lang="en-US" altLang="zh-CN" sz="2000" dirty="0">
                <a:solidFill>
                  <a:srgbClr val="1369B2"/>
                </a:solidFill>
                <a:latin typeface="微软雅黑" panose="020B0503020204020204" pitchFamily="34" charset="-122"/>
                <a:ea typeface="微软雅黑" panose="020B0503020204020204" pitchFamily="34" charset="-122"/>
              </a:rPr>
              <a:t>IntelliJ IDEA</a:t>
            </a:r>
            <a:r>
              <a:rPr lang="zh-CN" altLang="en-US" sz="2000" dirty="0">
                <a:solidFill>
                  <a:srgbClr val="595959"/>
                </a:solidFill>
                <a:latin typeface="微软雅黑" panose="020B0503020204020204" pitchFamily="34" charset="-122"/>
                <a:ea typeface="微软雅黑" panose="020B0503020204020204" pitchFamily="34" charset="-122"/>
              </a:rPr>
              <a:t>中创建</a:t>
            </a:r>
            <a:r>
              <a:rPr lang="en-US" altLang="zh-CN" sz="2000" dirty="0">
                <a:solidFill>
                  <a:srgbClr val="1369B2"/>
                </a:solidFill>
                <a:latin typeface="微软雅黑" panose="020B0503020204020204" pitchFamily="34" charset="-122"/>
                <a:ea typeface="微软雅黑" panose="020B0503020204020204" pitchFamily="34" charset="-122"/>
              </a:rPr>
              <a:t>Java</a:t>
            </a:r>
            <a:r>
              <a:rPr lang="zh-CN" altLang="en-US" sz="2000" dirty="0">
                <a:solidFill>
                  <a:srgbClr val="1369B2"/>
                </a:solidFill>
                <a:latin typeface="微软雅黑" panose="020B0503020204020204" pitchFamily="34" charset="-122"/>
                <a:ea typeface="微软雅黑" panose="020B0503020204020204" pitchFamily="34" charset="-122"/>
              </a:rPr>
              <a:t>项目</a:t>
            </a:r>
            <a:r>
              <a:rPr lang="zh-CN" altLang="en-US" sz="2000" dirty="0">
                <a:solidFill>
                  <a:srgbClr val="595959"/>
                </a:solidFill>
                <a:latin typeface="微软雅黑" panose="020B0503020204020204" pitchFamily="34" charset="-122"/>
                <a:ea typeface="微软雅黑" panose="020B0503020204020204" pitchFamily="34" charset="-122"/>
              </a:rPr>
              <a:t>，并添加</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依赖</a:t>
            </a:r>
            <a:r>
              <a:rPr lang="zh-CN" altLang="en-US" sz="2000" dirty="0">
                <a:solidFill>
                  <a:srgbClr val="595959"/>
                </a:solidFill>
                <a:latin typeface="微软雅黑" panose="020B0503020204020204" pitchFamily="34" charset="-122"/>
                <a:ea typeface="微软雅黑" panose="020B0503020204020204" pitchFamily="34" charset="-122"/>
              </a:rPr>
              <a:t>，具体操作步骤如下。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打开</a:t>
            </a:r>
            <a:r>
              <a:rPr lang="en-US" altLang="zh-CN" sz="2000" dirty="0">
                <a:solidFill>
                  <a:srgbClr val="595959"/>
                </a:solidFill>
              </a:rPr>
              <a:t>IntelliJ IDEA</a:t>
            </a:r>
            <a:r>
              <a:rPr lang="zh-CN" altLang="en-US" sz="2000" dirty="0">
                <a:solidFill>
                  <a:srgbClr val="595959"/>
                </a:solidFill>
              </a:rPr>
              <a:t>，进入</a:t>
            </a:r>
            <a:r>
              <a:rPr lang="en-US" altLang="zh-CN" sz="2000" dirty="0">
                <a:solidFill>
                  <a:srgbClr val="1369B2"/>
                </a:solidFill>
              </a:rPr>
              <a:t>Welcome to IntelliJ IDEA</a:t>
            </a:r>
            <a:r>
              <a:rPr lang="zh-CN" altLang="en-US" sz="2000" dirty="0">
                <a:solidFill>
                  <a:srgbClr val="595959"/>
                </a:solidFill>
              </a:rPr>
              <a:t>界面，如图。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3070870" y="2240894"/>
            <a:ext cx="5328592" cy="4356948"/>
          </a:xfrm>
          <a:prstGeom prst="rect">
            <a:avLst/>
          </a:prstGeom>
        </p:spPr>
      </p:pic>
      <p:sp>
        <p:nvSpPr>
          <p:cNvPr id="12" name="矩形 11"/>
          <p:cNvSpPr/>
          <p:nvPr/>
        </p:nvSpPr>
        <p:spPr>
          <a:xfrm>
            <a:off x="5303118" y="4221882"/>
            <a:ext cx="792088" cy="4384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a:endCxn id="15" idx="1"/>
          </p:cNvCxnSpPr>
          <p:nvPr/>
        </p:nvCxnSpPr>
        <p:spPr>
          <a:xfrm>
            <a:off x="5951190" y="4660298"/>
            <a:ext cx="260949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8599707" y="4474285"/>
            <a:ext cx="2536059"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7"/>
          <p:cNvSpPr txBox="1"/>
          <p:nvPr/>
        </p:nvSpPr>
        <p:spPr>
          <a:xfrm>
            <a:off x="8560689" y="4474285"/>
            <a:ext cx="271909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单击“</a:t>
            </a:r>
            <a:r>
              <a:rPr lang="en-US" altLang="zh-CN" sz="1600" dirty="0">
                <a:solidFill>
                  <a:srgbClr val="FF0000"/>
                </a:solidFill>
                <a:latin typeface="微软雅黑" panose="020B0503020204020204" pitchFamily="34" charset="-122"/>
                <a:ea typeface="微软雅黑" panose="020B0503020204020204" pitchFamily="34" charset="-122"/>
              </a:rPr>
              <a:t>New Project”</a:t>
            </a:r>
            <a:r>
              <a:rPr lang="zh-CN" altLang="en-US" sz="1600" dirty="0">
                <a:solidFill>
                  <a:srgbClr val="FF0000"/>
                </a:solidFill>
                <a:latin typeface="微软雅黑" panose="020B0503020204020204" pitchFamily="34" charset="-122"/>
                <a:ea typeface="微软雅黑" panose="020B0503020204020204" pitchFamily="34" charset="-122"/>
              </a:rPr>
              <a:t>按钮</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280920"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打开“</a:t>
            </a:r>
            <a:r>
              <a:rPr lang="en-US" altLang="zh-CN" sz="2000" dirty="0">
                <a:solidFill>
                  <a:srgbClr val="1369B2"/>
                </a:solidFill>
              </a:rPr>
              <a:t>New Project</a:t>
            </a:r>
            <a:r>
              <a:rPr lang="en-US" altLang="zh-CN" sz="2000" dirty="0">
                <a:solidFill>
                  <a:srgbClr val="595959"/>
                </a:solidFill>
              </a:rPr>
              <a:t>”</a:t>
            </a:r>
            <a:r>
              <a:rPr lang="zh-CN" altLang="en-US" sz="2000" dirty="0">
                <a:solidFill>
                  <a:srgbClr val="595959"/>
                </a:solidFill>
              </a:rPr>
              <a:t>对话框，在该对话框中配置项目的基本信息，具体内容如下。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bwMode="auto">
          <a:xfrm rot="574600">
            <a:off x="3144124" y="2722389"/>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8" name="TextBox 7"/>
          <p:cNvSpPr txBox="1">
            <a:spLocks noChangeArrowheads="1"/>
          </p:cNvSpPr>
          <p:nvPr/>
        </p:nvSpPr>
        <p:spPr bwMode="auto">
          <a:xfrm>
            <a:off x="3185499" y="2753445"/>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cxnSp>
        <p:nvCxnSpPr>
          <p:cNvPr id="19" name="直接连接符 18"/>
          <p:cNvCxnSpPr/>
          <p:nvPr/>
        </p:nvCxnSpPr>
        <p:spPr>
          <a:xfrm flipV="1">
            <a:off x="3564338" y="3106821"/>
            <a:ext cx="7355404" cy="38452"/>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0" name="直接连接符 19"/>
          <p:cNvCxnSpPr/>
          <p:nvPr/>
        </p:nvCxnSpPr>
        <p:spPr>
          <a:xfrm flipV="1">
            <a:off x="3608565" y="3978898"/>
            <a:ext cx="7311177" cy="26837"/>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21" name="直接连接符 20"/>
          <p:cNvCxnSpPr/>
          <p:nvPr/>
        </p:nvCxnSpPr>
        <p:spPr>
          <a:xfrm flipV="1">
            <a:off x="3588226" y="4793989"/>
            <a:ext cx="7331516" cy="27206"/>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22" name="矩形 21"/>
          <p:cNvSpPr/>
          <p:nvPr/>
        </p:nvSpPr>
        <p:spPr>
          <a:xfrm>
            <a:off x="3693469" y="4376631"/>
            <a:ext cx="7560840"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800" dirty="0">
                <a:solidFill>
                  <a:srgbClr val="1369B2"/>
                </a:solidFill>
                <a:latin typeface="微软雅黑" panose="020B0503020204020204" pitchFamily="34" charset="-122"/>
                <a:ea typeface="微软雅黑" panose="020B0503020204020204" pitchFamily="34" charset="-122"/>
              </a:rPr>
              <a:t>Build system</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区域选择“</a:t>
            </a:r>
            <a:r>
              <a:rPr lang="en-US" altLang="zh-CN" sz="1800" dirty="0">
                <a:solidFill>
                  <a:srgbClr val="1369B2"/>
                </a:solidFill>
                <a:latin typeface="微软雅黑" panose="020B0503020204020204" pitchFamily="34" charset="-122"/>
                <a:ea typeface="微软雅黑" panose="020B0503020204020204" pitchFamily="34" charset="-122"/>
              </a:rPr>
              <a:t>Maven</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选项。</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683351" y="2689463"/>
            <a:ext cx="7811727"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800" dirty="0">
                <a:solidFill>
                  <a:srgbClr val="1369B2"/>
                </a:solidFill>
                <a:latin typeface="微软雅黑" panose="020B0503020204020204" pitchFamily="34" charset="-122"/>
                <a:ea typeface="微软雅黑" panose="020B0503020204020204" pitchFamily="34" charset="-122"/>
              </a:rPr>
              <a:t>Name</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输入框中指定项目名称为</a:t>
            </a:r>
            <a:r>
              <a:rPr lang="en-US" altLang="zh-CN" sz="1800" dirty="0" err="1">
                <a:solidFill>
                  <a:srgbClr val="1369B2"/>
                </a:solidFill>
                <a:latin typeface="微软雅黑" panose="020B0503020204020204" pitchFamily="34" charset="-122"/>
                <a:ea typeface="微软雅黑" panose="020B0503020204020204" pitchFamily="34" charset="-122"/>
              </a:rPr>
              <a:t>HiveFunctionProject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23"/>
          <p:cNvSpPr/>
          <p:nvPr/>
        </p:nvSpPr>
        <p:spPr bwMode="auto">
          <a:xfrm rot="574600">
            <a:off x="3144124" y="3612816"/>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5" name="TextBox 28"/>
          <p:cNvSpPr txBox="1">
            <a:spLocks noChangeArrowheads="1"/>
          </p:cNvSpPr>
          <p:nvPr/>
        </p:nvSpPr>
        <p:spPr bwMode="auto">
          <a:xfrm>
            <a:off x="3185499" y="3643872"/>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6" name="椭圆 25"/>
          <p:cNvSpPr/>
          <p:nvPr/>
        </p:nvSpPr>
        <p:spPr bwMode="auto">
          <a:xfrm rot="574600">
            <a:off x="3144124" y="4479868"/>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27" name="TextBox 34"/>
          <p:cNvSpPr txBox="1">
            <a:spLocks noChangeArrowheads="1"/>
          </p:cNvSpPr>
          <p:nvPr/>
        </p:nvSpPr>
        <p:spPr bwMode="auto">
          <a:xfrm>
            <a:off x="3185499" y="4510924"/>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8" name="矩形 27"/>
          <p:cNvSpPr/>
          <p:nvPr/>
        </p:nvSpPr>
        <p:spPr>
          <a:xfrm>
            <a:off x="3693469" y="3553559"/>
            <a:ext cx="833618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800" dirty="0">
                <a:solidFill>
                  <a:srgbClr val="1369B2"/>
                </a:solidFill>
                <a:latin typeface="微软雅黑" panose="020B0503020204020204" pitchFamily="34" charset="-122"/>
                <a:ea typeface="微软雅黑" panose="020B0503020204020204" pitchFamily="34" charset="-122"/>
              </a:rPr>
              <a:t>Location</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输入框中指定项目的存储路径为</a:t>
            </a:r>
            <a:r>
              <a:rPr lang="en-US" altLang="zh-CN" sz="1800" dirty="0">
                <a:solidFill>
                  <a:srgbClr val="1369B2"/>
                </a:solidFill>
                <a:latin typeface="微软雅黑" panose="020B0503020204020204" pitchFamily="34" charset="-122"/>
                <a:ea typeface="微软雅黑" panose="020B0503020204020204" pitchFamily="34" charset="-122"/>
              </a:rPr>
              <a:t>D:\Project\ideaProject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V="1">
            <a:off x="3588226" y="5702416"/>
            <a:ext cx="7331516" cy="53108"/>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0" name="矩形 29"/>
          <p:cNvSpPr/>
          <p:nvPr/>
        </p:nvSpPr>
        <p:spPr>
          <a:xfrm>
            <a:off x="3693469" y="5289239"/>
            <a:ext cx="8173413"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在“</a:t>
            </a:r>
            <a:r>
              <a:rPr lang="en-US" altLang="zh-CN" sz="1800" dirty="0">
                <a:solidFill>
                  <a:srgbClr val="1369B2"/>
                </a:solidFill>
                <a:latin typeface="微软雅黑" panose="020B0503020204020204" pitchFamily="34" charset="-122"/>
                <a:ea typeface="微软雅黑" panose="020B0503020204020204" pitchFamily="34" charset="-122"/>
              </a:rPr>
              <a:t>JDK</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下拉框中选择本地安装的</a:t>
            </a:r>
            <a:r>
              <a:rPr lang="en-US" altLang="zh-CN" sz="1800" dirty="0">
                <a:solidFill>
                  <a:srgbClr val="1369B2"/>
                </a:solidFill>
                <a:latin typeface="微软雅黑" panose="020B0503020204020204" pitchFamily="34" charset="-122"/>
                <a:ea typeface="微软雅黑" panose="020B0503020204020204" pitchFamily="34" charset="-122"/>
              </a:rPr>
              <a:t>JDK 17</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椭圆 30"/>
          <p:cNvSpPr/>
          <p:nvPr/>
        </p:nvSpPr>
        <p:spPr bwMode="auto">
          <a:xfrm rot="574600">
            <a:off x="3144124" y="5414197"/>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2" name="TextBox 31"/>
          <p:cNvSpPr txBox="1">
            <a:spLocks noChangeArrowheads="1"/>
          </p:cNvSpPr>
          <p:nvPr/>
        </p:nvSpPr>
        <p:spPr bwMode="auto">
          <a:xfrm>
            <a:off x="3185499" y="5445253"/>
            <a:ext cx="349250" cy="369888"/>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a:xfrm>
            <a:off x="3286893" y="2205658"/>
            <a:ext cx="6226431" cy="4121772"/>
          </a:xfrm>
          <a:prstGeom prst="rect">
            <a:avLst/>
          </a:prstGeom>
          <a:noFill/>
          <a:ln>
            <a:noFill/>
          </a:ln>
        </p:spPr>
      </p:pic>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28092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595959"/>
                </a:solidFill>
              </a:rPr>
              <a:t>“</a:t>
            </a:r>
            <a:r>
              <a:rPr lang="en-US" altLang="zh-CN" sz="2000" dirty="0">
                <a:solidFill>
                  <a:srgbClr val="1369B2"/>
                </a:solidFill>
              </a:rPr>
              <a:t>New Project</a:t>
            </a:r>
            <a:r>
              <a:rPr lang="en-US" altLang="zh-CN" sz="2000" dirty="0">
                <a:solidFill>
                  <a:srgbClr val="595959"/>
                </a:solidFill>
              </a:rPr>
              <a:t>”</a:t>
            </a:r>
            <a:r>
              <a:rPr lang="zh-CN" altLang="en-US" sz="2000" dirty="0">
                <a:solidFill>
                  <a:srgbClr val="595959"/>
                </a:solidFill>
              </a:rPr>
              <a:t>对话框配置完成的效果如图。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8111430" y="6022082"/>
            <a:ext cx="648072" cy="372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1" name="直接箭头连接符 10"/>
          <p:cNvCxnSpPr/>
          <p:nvPr/>
        </p:nvCxnSpPr>
        <p:spPr>
          <a:xfrm>
            <a:off x="8476745" y="6394106"/>
            <a:ext cx="753822"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9230567" y="6327430"/>
            <a:ext cx="2054491"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文本框 7"/>
          <p:cNvSpPr txBox="1"/>
          <p:nvPr/>
        </p:nvSpPr>
        <p:spPr>
          <a:xfrm>
            <a:off x="9191550" y="6327430"/>
            <a:ext cx="205449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单击“</a:t>
            </a:r>
            <a:r>
              <a:rPr lang="en-US" altLang="zh-CN" sz="1600" dirty="0">
                <a:solidFill>
                  <a:srgbClr val="FF0000"/>
                </a:solidFill>
                <a:latin typeface="微软雅黑" panose="020B0503020204020204" pitchFamily="34" charset="-122"/>
                <a:ea typeface="微软雅黑" panose="020B0503020204020204" pitchFamily="34" charset="-122"/>
              </a:rPr>
              <a:t>create”</a:t>
            </a:r>
            <a:r>
              <a:rPr lang="zh-CN" altLang="en-US" sz="1600" dirty="0">
                <a:solidFill>
                  <a:srgbClr val="FF0000"/>
                </a:solidFill>
                <a:latin typeface="微软雅黑" panose="020B0503020204020204" pitchFamily="34" charset="-122"/>
                <a:ea typeface="微软雅黑" panose="020B0503020204020204" pitchFamily="34" charset="-122"/>
              </a:rPr>
              <a:t>按钮</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创建项目</a:t>
            </a:r>
            <a:r>
              <a:rPr lang="en-US" altLang="zh-CN" sz="2000" dirty="0" err="1">
                <a:solidFill>
                  <a:srgbClr val="1369B2"/>
                </a:solidFill>
              </a:rPr>
              <a:t>HiveFunctionProject</a:t>
            </a:r>
            <a:r>
              <a:rPr lang="zh-CN" altLang="en-US" sz="2000" dirty="0">
                <a:solidFill>
                  <a:srgbClr val="595959"/>
                </a:solidFill>
              </a:rPr>
              <a:t>。项目</a:t>
            </a:r>
            <a:r>
              <a:rPr lang="en-US" altLang="zh-CN" sz="2000" dirty="0" err="1">
                <a:solidFill>
                  <a:srgbClr val="1369B2"/>
                </a:solidFill>
              </a:rPr>
              <a:t>HiveFunctionProject</a:t>
            </a:r>
            <a:r>
              <a:rPr lang="zh-CN" altLang="en-US" sz="2000" dirty="0">
                <a:solidFill>
                  <a:srgbClr val="595959"/>
                </a:solidFill>
              </a:rPr>
              <a:t>创建完成的效果如图。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4" name="图片 13"/>
          <p:cNvPicPr>
            <a:picLocks noChangeAspect="1"/>
          </p:cNvPicPr>
          <p:nvPr/>
        </p:nvPicPr>
        <p:blipFill>
          <a:blip r:embed="rId1"/>
          <a:stretch>
            <a:fillRect/>
          </a:stretch>
        </p:blipFill>
        <p:spPr>
          <a:xfrm>
            <a:off x="3260204" y="2017184"/>
            <a:ext cx="2808312" cy="457019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IntelliJ IDEA</a:t>
            </a:r>
            <a:r>
              <a:rPr lang="zh-CN" altLang="en-US" sz="2000" dirty="0">
                <a:solidFill>
                  <a:srgbClr val="595959"/>
                </a:solidFill>
              </a:rPr>
              <a:t>的工具栏中依次单击</a:t>
            </a:r>
            <a:r>
              <a:rPr lang="zh-CN" altLang="en-US" sz="2000" dirty="0">
                <a:solidFill>
                  <a:srgbClr val="1369B2"/>
                </a:solidFill>
              </a:rPr>
              <a:t>“</a:t>
            </a:r>
            <a:r>
              <a:rPr lang="en-US" altLang="zh-CN" sz="2000" dirty="0" err="1">
                <a:solidFill>
                  <a:srgbClr val="1369B2"/>
                </a:solidFill>
              </a:rPr>
              <a:t>File”→“Settings</a:t>
            </a:r>
            <a:r>
              <a:rPr lang="en-US" altLang="zh-CN" sz="2000" dirty="0">
                <a:solidFill>
                  <a:srgbClr val="1369B2"/>
                </a:solidFill>
              </a:rPr>
              <a:t>”</a:t>
            </a:r>
            <a:r>
              <a:rPr lang="zh-CN" altLang="en-US" sz="2000" dirty="0">
                <a:solidFill>
                  <a:srgbClr val="595959"/>
                </a:solidFill>
              </a:rPr>
              <a:t>选项打开“</a:t>
            </a:r>
            <a:r>
              <a:rPr lang="en-US" altLang="zh-CN" sz="2000" dirty="0">
                <a:solidFill>
                  <a:srgbClr val="1369B2"/>
                </a:solidFill>
              </a:rPr>
              <a:t>Settings</a:t>
            </a:r>
            <a:r>
              <a:rPr lang="en-US" altLang="zh-CN" sz="2000" dirty="0">
                <a:solidFill>
                  <a:srgbClr val="595959"/>
                </a:solidFill>
              </a:rPr>
              <a:t>”</a:t>
            </a:r>
            <a:r>
              <a:rPr lang="zh-CN" altLang="en-US" sz="2000" dirty="0">
                <a:solidFill>
                  <a:srgbClr val="595959"/>
                </a:solidFill>
              </a:rPr>
              <a:t>对话框，在该对话框的左侧依次单击“</a:t>
            </a:r>
            <a:r>
              <a:rPr lang="en-US" altLang="zh-CN" sz="2000" dirty="0" err="1">
                <a:solidFill>
                  <a:srgbClr val="1369B2"/>
                </a:solidFill>
              </a:rPr>
              <a:t>Build,Execution,Deployment”→“Build</a:t>
            </a:r>
            <a:r>
              <a:rPr lang="en-US" altLang="zh-CN" sz="2000" dirty="0">
                <a:solidFill>
                  <a:srgbClr val="1369B2"/>
                </a:solidFill>
              </a:rPr>
              <a:t> </a:t>
            </a:r>
            <a:r>
              <a:rPr lang="en-US" altLang="zh-CN" sz="2000" dirty="0" err="1">
                <a:solidFill>
                  <a:srgbClr val="1369B2"/>
                </a:solidFill>
              </a:rPr>
              <a:t>Tools”→“Maven</a:t>
            </a:r>
            <a:r>
              <a:rPr lang="en-US" altLang="zh-CN" sz="2000" dirty="0">
                <a:solidFill>
                  <a:srgbClr val="595959"/>
                </a:solidFill>
              </a:rPr>
              <a:t>”</a:t>
            </a:r>
            <a:r>
              <a:rPr lang="zh-CN" altLang="en-US" sz="2000" dirty="0">
                <a:solidFill>
                  <a:srgbClr val="595959"/>
                </a:solidFill>
              </a:rPr>
              <a:t>选项配置项目</a:t>
            </a:r>
            <a:r>
              <a:rPr lang="en-US" altLang="zh-CN" sz="2000" dirty="0" err="1">
                <a:solidFill>
                  <a:srgbClr val="1369B2"/>
                </a:solidFill>
              </a:rPr>
              <a:t>HiveFunctionProject</a:t>
            </a:r>
            <a:r>
              <a:rPr lang="zh-CN" altLang="en-US" sz="2000" dirty="0">
                <a:solidFill>
                  <a:srgbClr val="595959"/>
                </a:solidFill>
              </a:rPr>
              <a:t>使用的</a:t>
            </a:r>
            <a:r>
              <a:rPr lang="en-US" altLang="zh-CN" sz="2000" dirty="0">
                <a:solidFill>
                  <a:srgbClr val="1369B2"/>
                </a:solidFill>
              </a:rPr>
              <a:t>Maven</a:t>
            </a:r>
            <a:r>
              <a:rPr lang="zh-CN" altLang="en-US" sz="2000" dirty="0">
                <a:solidFill>
                  <a:srgbClr val="595959"/>
                </a:solidFill>
              </a:rPr>
              <a:t>，如图。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142878" y="2694758"/>
            <a:ext cx="5017944" cy="38978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327487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457200">
              <a:lnSpc>
                <a:spcPct val="150000"/>
              </a:lnSpc>
              <a:buFont typeface="Wingdings" panose="05000000000000000000" pitchFamily="2" charset="2"/>
              <a:buChar char="l"/>
              <a:defRPr/>
            </a:pPr>
            <a:r>
              <a:rPr lang="zh-CN" altLang="en-US" sz="2000" dirty="0">
                <a:solidFill>
                  <a:srgbClr val="595959"/>
                </a:solidFill>
              </a:rPr>
              <a:t>首先，单击“</a:t>
            </a:r>
            <a:r>
              <a:rPr lang="en-US" altLang="zh-CN" sz="2000" dirty="0">
                <a:solidFill>
                  <a:srgbClr val="1369B2"/>
                </a:solidFill>
              </a:rPr>
              <a:t>Maven home path</a:t>
            </a:r>
            <a:r>
              <a:rPr lang="en-US" altLang="zh-CN" sz="2000" dirty="0">
                <a:solidFill>
                  <a:srgbClr val="595959"/>
                </a:solidFill>
              </a:rPr>
              <a:t>”</a:t>
            </a:r>
            <a:r>
              <a:rPr lang="zh-CN" altLang="en-US" sz="2000" dirty="0">
                <a:solidFill>
                  <a:srgbClr val="595959"/>
                </a:solidFill>
              </a:rPr>
              <a:t>下拉框后方的按钮，在弹出的“</a:t>
            </a:r>
            <a:r>
              <a:rPr lang="en-US" altLang="zh-CN" sz="2000" dirty="0">
                <a:solidFill>
                  <a:srgbClr val="1369B2"/>
                </a:solidFill>
              </a:rPr>
              <a:t>Select Maven Home Directory</a:t>
            </a:r>
            <a:r>
              <a:rPr lang="en-US" altLang="zh-CN" sz="2000" dirty="0">
                <a:solidFill>
                  <a:srgbClr val="595959"/>
                </a:solidFill>
              </a:rPr>
              <a:t>”</a:t>
            </a:r>
            <a:r>
              <a:rPr lang="zh-CN" altLang="en-US" sz="2000" dirty="0">
                <a:solidFill>
                  <a:srgbClr val="595959"/>
                </a:solidFill>
              </a:rPr>
              <a:t>对话框选择</a:t>
            </a:r>
            <a:r>
              <a:rPr lang="en-US" altLang="zh-CN" sz="2000" dirty="0">
                <a:solidFill>
                  <a:srgbClr val="595959"/>
                </a:solidFill>
              </a:rPr>
              <a:t>Maven</a:t>
            </a:r>
            <a:r>
              <a:rPr lang="zh-CN" altLang="en-US" sz="2000" dirty="0">
                <a:solidFill>
                  <a:srgbClr val="595959"/>
                </a:solidFill>
              </a:rPr>
              <a:t>的安装目录。</a:t>
            </a:r>
            <a:endParaRPr lang="en-US" altLang="zh-CN" sz="2000" dirty="0">
              <a:solidFill>
                <a:srgbClr val="595959"/>
              </a:solidFill>
            </a:endParaRPr>
          </a:p>
          <a:p>
            <a:pPr marL="342900" lvl="0" indent="-342900" defTabSz="457200">
              <a:lnSpc>
                <a:spcPct val="150000"/>
              </a:lnSpc>
              <a:buFont typeface="Wingdings" panose="05000000000000000000" pitchFamily="2" charset="2"/>
              <a:buChar char="l"/>
              <a:defRPr/>
            </a:pPr>
            <a:r>
              <a:rPr lang="zh-CN" altLang="en-US" sz="2000" dirty="0">
                <a:solidFill>
                  <a:srgbClr val="595959"/>
                </a:solidFill>
              </a:rPr>
              <a:t>然后，在“</a:t>
            </a:r>
            <a:r>
              <a:rPr lang="en-US" altLang="zh-CN" sz="2000" dirty="0">
                <a:solidFill>
                  <a:srgbClr val="1369B2"/>
                </a:solidFill>
              </a:rPr>
              <a:t>User settings file</a:t>
            </a:r>
            <a:r>
              <a:rPr lang="en-US" altLang="zh-CN" sz="2000" dirty="0">
                <a:solidFill>
                  <a:srgbClr val="595959"/>
                </a:solidFill>
              </a:rPr>
              <a:t>”</a:t>
            </a:r>
            <a:r>
              <a:rPr lang="zh-CN" altLang="en-US" sz="2000" dirty="0">
                <a:solidFill>
                  <a:srgbClr val="595959"/>
                </a:solidFill>
              </a:rPr>
              <a:t>输入框的后方勾选“</a:t>
            </a:r>
            <a:r>
              <a:rPr lang="en-US" altLang="zh-CN" sz="2000" dirty="0">
                <a:solidFill>
                  <a:srgbClr val="1369B2"/>
                </a:solidFill>
              </a:rPr>
              <a:t>Override</a:t>
            </a:r>
            <a:r>
              <a:rPr lang="en-US" altLang="zh-CN" sz="2000" dirty="0">
                <a:solidFill>
                  <a:srgbClr val="595959"/>
                </a:solidFill>
              </a:rPr>
              <a:t>”</a:t>
            </a:r>
            <a:r>
              <a:rPr lang="zh-CN" altLang="en-US" sz="2000" dirty="0">
                <a:solidFill>
                  <a:srgbClr val="595959"/>
                </a:solidFill>
              </a:rPr>
              <a:t>复选框，并在该输入框内指定</a:t>
            </a:r>
            <a:r>
              <a:rPr lang="en-US" altLang="zh-CN" sz="2000" dirty="0">
                <a:solidFill>
                  <a:srgbClr val="595959"/>
                </a:solidFill>
              </a:rPr>
              <a:t>Maven</a:t>
            </a:r>
            <a:r>
              <a:rPr lang="zh-CN" altLang="en-US" sz="2000" dirty="0">
                <a:solidFill>
                  <a:srgbClr val="595959"/>
                </a:solidFill>
              </a:rPr>
              <a:t>配置文件</a:t>
            </a:r>
            <a:r>
              <a:rPr lang="en-US" altLang="zh-CN" sz="2000" dirty="0">
                <a:solidFill>
                  <a:srgbClr val="1369B2"/>
                </a:solidFill>
              </a:rPr>
              <a:t>settings.xml</a:t>
            </a:r>
            <a:r>
              <a:rPr lang="zh-CN" altLang="en-US" sz="2000" dirty="0">
                <a:solidFill>
                  <a:srgbClr val="595959"/>
                </a:solidFill>
              </a:rPr>
              <a:t>。</a:t>
            </a:r>
            <a:endParaRPr lang="en-US" altLang="zh-CN" sz="2000" dirty="0">
              <a:solidFill>
                <a:srgbClr val="595959"/>
              </a:solidFill>
            </a:endParaRPr>
          </a:p>
          <a:p>
            <a:pPr marL="342900" lvl="0" indent="-342900" defTabSz="457200">
              <a:lnSpc>
                <a:spcPct val="150000"/>
              </a:lnSpc>
              <a:buFont typeface="Wingdings" panose="05000000000000000000" pitchFamily="2" charset="2"/>
              <a:buChar char="l"/>
              <a:defRPr/>
            </a:pPr>
            <a:r>
              <a:rPr lang="zh-CN" altLang="en-US" sz="2000" dirty="0">
                <a:solidFill>
                  <a:srgbClr val="595959"/>
                </a:solidFill>
              </a:rPr>
              <a:t>最后，在“</a:t>
            </a:r>
            <a:r>
              <a:rPr lang="en-US" altLang="zh-CN" sz="2000" dirty="0">
                <a:solidFill>
                  <a:srgbClr val="1369B2"/>
                </a:solidFill>
              </a:rPr>
              <a:t>Local repository</a:t>
            </a:r>
            <a:r>
              <a:rPr lang="en-US" altLang="zh-CN" sz="2000" dirty="0">
                <a:solidFill>
                  <a:srgbClr val="595959"/>
                </a:solidFill>
              </a:rPr>
              <a:t>”</a:t>
            </a:r>
            <a:r>
              <a:rPr lang="zh-CN" altLang="en-US" sz="2000" dirty="0">
                <a:solidFill>
                  <a:srgbClr val="595959"/>
                </a:solidFill>
              </a:rPr>
              <a:t>输入框后方勾选“</a:t>
            </a:r>
            <a:r>
              <a:rPr lang="en-US" altLang="zh-CN" sz="2000" dirty="0">
                <a:solidFill>
                  <a:srgbClr val="1369B2"/>
                </a:solidFill>
              </a:rPr>
              <a:t>Override</a:t>
            </a:r>
            <a:r>
              <a:rPr lang="en-US" altLang="zh-CN" sz="2000" dirty="0">
                <a:solidFill>
                  <a:srgbClr val="595959"/>
                </a:solidFill>
              </a:rPr>
              <a:t>”</a:t>
            </a:r>
            <a:r>
              <a:rPr lang="zh-CN" altLang="en-US" sz="2000" dirty="0">
                <a:solidFill>
                  <a:srgbClr val="595959"/>
                </a:solidFill>
              </a:rPr>
              <a:t>复选框，并在该输入框内指定</a:t>
            </a:r>
            <a:r>
              <a:rPr lang="en-US" altLang="zh-CN" sz="2000" dirty="0">
                <a:solidFill>
                  <a:srgbClr val="595959"/>
                </a:solidFill>
              </a:rPr>
              <a:t>Maven</a:t>
            </a:r>
            <a:r>
              <a:rPr lang="zh-CN" altLang="en-US" sz="2000" dirty="0">
                <a:solidFill>
                  <a:srgbClr val="595959"/>
                </a:solidFill>
              </a:rPr>
              <a:t>本地仓库的路径，该路径与</a:t>
            </a:r>
            <a:r>
              <a:rPr lang="en-US" altLang="zh-CN" sz="2000" dirty="0">
                <a:solidFill>
                  <a:srgbClr val="595959"/>
                </a:solidFill>
              </a:rPr>
              <a:t>Maven</a:t>
            </a:r>
            <a:r>
              <a:rPr lang="zh-CN" altLang="en-US" sz="2000" dirty="0">
                <a:solidFill>
                  <a:srgbClr val="595959"/>
                </a:solidFill>
              </a:rPr>
              <a:t>配置文件</a:t>
            </a:r>
            <a:r>
              <a:rPr lang="en-US" altLang="zh-CN" sz="2000" dirty="0">
                <a:solidFill>
                  <a:srgbClr val="595959"/>
                </a:solidFill>
              </a:rPr>
              <a:t>settings.xml</a:t>
            </a:r>
            <a:r>
              <a:rPr lang="zh-CN" altLang="en-US" sz="2000" dirty="0">
                <a:solidFill>
                  <a:srgbClr val="595959"/>
                </a:solidFill>
              </a:rPr>
              <a:t>中指定本地仓库的路径一致。</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595959"/>
                </a:solidFill>
              </a:rPr>
              <a:t>“</a:t>
            </a:r>
            <a:r>
              <a:rPr lang="en-US" altLang="zh-CN" sz="2000" dirty="0">
                <a:solidFill>
                  <a:srgbClr val="1369B2"/>
                </a:solidFill>
              </a:rPr>
              <a:t>Settings</a:t>
            </a:r>
            <a:r>
              <a:rPr lang="en-US" altLang="zh-CN" sz="2000" dirty="0">
                <a:solidFill>
                  <a:srgbClr val="595959"/>
                </a:solidFill>
              </a:rPr>
              <a:t>”</a:t>
            </a:r>
            <a:r>
              <a:rPr lang="zh-CN" altLang="en-US" sz="2000" dirty="0">
                <a:solidFill>
                  <a:srgbClr val="595959"/>
                </a:solidFill>
              </a:rPr>
              <a:t>对话框配置完成的效果如图。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3214886" y="2023316"/>
            <a:ext cx="5760640" cy="447474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9"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在项目</a:t>
            </a:r>
            <a:r>
              <a:rPr lang="en-US" altLang="zh-CN" sz="2000" dirty="0" err="1">
                <a:solidFill>
                  <a:srgbClr val="1369B2"/>
                </a:solidFill>
              </a:rPr>
              <a:t>HiveFunctionProject</a:t>
            </a:r>
            <a:r>
              <a:rPr lang="zh-CN" altLang="en-US" sz="2000" dirty="0">
                <a:solidFill>
                  <a:srgbClr val="595959"/>
                </a:solidFill>
              </a:rPr>
              <a:t>中双击</a:t>
            </a:r>
            <a:r>
              <a:rPr lang="en-US" altLang="zh-CN" sz="2000" dirty="0">
                <a:solidFill>
                  <a:srgbClr val="1369B2"/>
                </a:solidFill>
              </a:rPr>
              <a:t>pom.xml</a:t>
            </a:r>
            <a:r>
              <a:rPr lang="zh-CN" altLang="en-US" sz="2000" dirty="0">
                <a:solidFill>
                  <a:srgbClr val="595959"/>
                </a:solidFill>
              </a:rPr>
              <a:t>文件，在该文件的</a:t>
            </a:r>
            <a:r>
              <a:rPr lang="en-US" altLang="zh-CN" sz="2000" dirty="0">
                <a:solidFill>
                  <a:srgbClr val="595959"/>
                </a:solidFill>
              </a:rPr>
              <a:t>&lt;project&gt;</a:t>
            </a:r>
            <a:r>
              <a:rPr lang="zh-CN" altLang="en-US" sz="2000" dirty="0">
                <a:solidFill>
                  <a:srgbClr val="595959"/>
                </a:solidFill>
              </a:rPr>
              <a:t>标签中添加</a:t>
            </a:r>
            <a:r>
              <a:rPr lang="en-US" altLang="zh-CN" sz="2000" dirty="0">
                <a:solidFill>
                  <a:srgbClr val="595959"/>
                </a:solidFill>
              </a:rPr>
              <a:t>Hive</a:t>
            </a:r>
            <a:r>
              <a:rPr lang="zh-CN" altLang="en-US" sz="2000" dirty="0">
                <a:solidFill>
                  <a:srgbClr val="595959"/>
                </a:solidFill>
              </a:rPr>
              <a:t>依赖，具体内容如下。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准备开发环境</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3172257" y="2750088"/>
            <a:ext cx="7963509" cy="3488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411676" y="2972350"/>
            <a:ext cx="8144918" cy="295189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&lt;dependencies&gt;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&lt;dependency&gt;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org.apache.hive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artifactId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&gt;hive-exec&lt;/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artifactId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&lt;version&gt;4.1.0&lt;/version&gt;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&lt;/dependency&gt;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&lt;/dependencies&gt;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了解自定义函数的开发流程，能够通过</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应用程序</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开发</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UDF</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626"/>
            <a:ext cx="6805930" cy="3528392"/>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062204"/>
            <a:ext cx="5927055"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UDF</a:t>
            </a:r>
            <a:r>
              <a:rPr lang="zh-CN" altLang="en-US" sz="2000" dirty="0">
                <a:solidFill>
                  <a:srgbClr val="595959"/>
                </a:solidFill>
                <a:latin typeface="微软雅黑" panose="020B0503020204020204" pitchFamily="34" charset="-122"/>
                <a:ea typeface="微软雅黑" panose="020B0503020204020204" pitchFamily="34" charset="-122"/>
              </a:rPr>
              <a:t>是最基础的自定义函数类型，用于解决简单的数据转换与计算需求。当内置函数无法满足某些特定的单行处理逻辑时，用户可以编写</a:t>
            </a:r>
            <a:r>
              <a:rPr lang="en-US" altLang="zh-CN" sz="2000" dirty="0">
                <a:solidFill>
                  <a:srgbClr val="595959"/>
                </a:solidFill>
                <a:latin typeface="微软雅黑" panose="020B0503020204020204" pitchFamily="34" charset="-122"/>
                <a:ea typeface="微软雅黑" panose="020B0503020204020204" pitchFamily="34" charset="-122"/>
              </a:rPr>
              <a:t>UDF</a:t>
            </a:r>
            <a:r>
              <a:rPr lang="zh-CN" altLang="en-US" sz="2000" dirty="0">
                <a:solidFill>
                  <a:srgbClr val="595959"/>
                </a:solidFill>
                <a:latin typeface="微软雅黑" panose="020B0503020204020204" pitchFamily="34" charset="-122"/>
                <a:ea typeface="微软雅黑" panose="020B0503020204020204" pitchFamily="34" charset="-122"/>
              </a:rPr>
              <a:t>以实现“</a:t>
            </a:r>
            <a:r>
              <a:rPr lang="zh-CN" altLang="en-US" sz="2000" dirty="0">
                <a:solidFill>
                  <a:srgbClr val="1369B2"/>
                </a:solidFill>
                <a:latin typeface="微软雅黑" panose="020B0503020204020204" pitchFamily="34" charset="-122"/>
                <a:ea typeface="微软雅黑" panose="020B0503020204020204" pitchFamily="34" charset="-122"/>
              </a:rPr>
              <a:t>一行输入</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一行输出</a:t>
            </a:r>
            <a:r>
              <a:rPr lang="zh-CN" altLang="en-US" sz="2000" dirty="0">
                <a:solidFill>
                  <a:srgbClr val="595959"/>
                </a:solidFill>
                <a:latin typeface="微软雅黑" panose="020B0503020204020204" pitchFamily="34" charset="-122"/>
                <a:ea typeface="微软雅黑" panose="020B0503020204020204" pitchFamily="34" charset="-122"/>
              </a:rPr>
              <a:t>”的自定义处理。通过</a:t>
            </a:r>
            <a:r>
              <a:rPr lang="en-US" altLang="zh-CN" sz="2000" dirty="0">
                <a:solidFill>
                  <a:srgbClr val="595959"/>
                </a:solidFill>
                <a:latin typeface="微软雅黑" panose="020B0503020204020204" pitchFamily="34" charset="-122"/>
                <a:ea typeface="微软雅黑" panose="020B0503020204020204" pitchFamily="34" charset="-122"/>
              </a:rPr>
              <a:t>UDF</a:t>
            </a:r>
            <a:r>
              <a:rPr lang="zh-CN" altLang="en-US" sz="2000" dirty="0">
                <a:solidFill>
                  <a:srgbClr val="595959"/>
                </a:solidFill>
                <a:latin typeface="微软雅黑" panose="020B0503020204020204" pitchFamily="34" charset="-122"/>
                <a:ea typeface="微软雅黑" panose="020B0503020204020204" pitchFamily="34" charset="-122"/>
              </a:rPr>
              <a:t>，用户能够对输入的每条记录应用自定义的转换或计算逻辑，然后返回一个结果，从而满足个性化的数据处理需求。</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196720"/>
            <a:ext cx="10700715"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在使用</a:t>
            </a:r>
            <a:r>
              <a:rPr lang="en-US" altLang="zh-CN" sz="2000" dirty="0">
                <a:solidFill>
                  <a:srgbClr val="595959"/>
                </a:solidFill>
              </a:rPr>
              <a:t>Java</a:t>
            </a:r>
            <a:r>
              <a:rPr lang="zh-CN" altLang="en-US" sz="2000" dirty="0">
                <a:solidFill>
                  <a:srgbClr val="595959"/>
                </a:solidFill>
              </a:rPr>
              <a:t>实现</a:t>
            </a:r>
            <a:r>
              <a:rPr lang="en-US" altLang="zh-CN" sz="2000" dirty="0">
                <a:solidFill>
                  <a:srgbClr val="595959"/>
                </a:solidFill>
              </a:rPr>
              <a:t>UDF</a:t>
            </a:r>
            <a:r>
              <a:rPr lang="zh-CN" altLang="en-US" sz="2000" dirty="0">
                <a:solidFill>
                  <a:srgbClr val="595959"/>
                </a:solidFill>
              </a:rPr>
              <a:t>时，需要创建一个类并继承</a:t>
            </a:r>
            <a:r>
              <a:rPr lang="en-US" altLang="zh-CN" sz="2000" dirty="0">
                <a:solidFill>
                  <a:srgbClr val="595959"/>
                </a:solidFill>
              </a:rPr>
              <a:t>Hive</a:t>
            </a:r>
            <a:r>
              <a:rPr lang="zh-CN" altLang="en-US" sz="2000" dirty="0">
                <a:solidFill>
                  <a:srgbClr val="595959"/>
                </a:solidFill>
              </a:rPr>
              <a:t>提供的</a:t>
            </a:r>
            <a:r>
              <a:rPr lang="en-US" altLang="zh-CN" sz="2000" dirty="0" err="1">
                <a:solidFill>
                  <a:srgbClr val="1369B2"/>
                </a:solidFill>
              </a:rPr>
              <a:t>GenericUDF</a:t>
            </a:r>
            <a:r>
              <a:rPr lang="zh-CN" altLang="en-US" sz="2000" dirty="0">
                <a:solidFill>
                  <a:srgbClr val="1369B2"/>
                </a:solidFill>
              </a:rPr>
              <a:t>基类</a:t>
            </a:r>
            <a:r>
              <a:rPr lang="zh-CN" altLang="en-US" sz="2000" dirty="0">
                <a:solidFill>
                  <a:srgbClr val="595959"/>
                </a:solidFill>
              </a:rPr>
              <a:t>，同时重写</a:t>
            </a:r>
            <a:r>
              <a:rPr lang="en-US" altLang="zh-CN" sz="2000" dirty="0">
                <a:solidFill>
                  <a:srgbClr val="1369B2"/>
                </a:solidFill>
              </a:rPr>
              <a:t>initialize()</a:t>
            </a:r>
            <a:r>
              <a:rPr lang="zh-CN" altLang="en-US" sz="2000" dirty="0">
                <a:solidFill>
                  <a:srgbClr val="595959"/>
                </a:solidFill>
              </a:rPr>
              <a:t>、</a:t>
            </a:r>
            <a:r>
              <a:rPr lang="en-US" altLang="zh-CN" sz="2000" dirty="0">
                <a:solidFill>
                  <a:srgbClr val="1369B2"/>
                </a:solidFill>
              </a:rPr>
              <a:t>evaluate()</a:t>
            </a:r>
            <a:r>
              <a:rPr lang="zh-CN" altLang="en-US" sz="2000" dirty="0">
                <a:solidFill>
                  <a:srgbClr val="595959"/>
                </a:solidFill>
              </a:rPr>
              <a:t>和</a:t>
            </a:r>
            <a:r>
              <a:rPr lang="en-US" altLang="zh-CN" sz="2000" dirty="0" err="1">
                <a:solidFill>
                  <a:srgbClr val="1369B2"/>
                </a:solidFill>
              </a:rPr>
              <a:t>getDisplayString</a:t>
            </a:r>
            <a:r>
              <a:rPr lang="en-US" altLang="zh-CN" sz="2000" dirty="0">
                <a:solidFill>
                  <a:srgbClr val="1369B2"/>
                </a:solidFill>
              </a:rPr>
              <a:t>()</a:t>
            </a:r>
            <a:r>
              <a:rPr lang="zh-CN" altLang="en-US" sz="2000" dirty="0">
                <a:solidFill>
                  <a:srgbClr val="595959"/>
                </a:solidFill>
              </a:rPr>
              <a:t>方法，关于这三个方法的介绍如下。</a:t>
            </a:r>
            <a:endParaRPr lang="zh-CN" altLang="en-US" sz="2000" dirty="0">
              <a:solidFill>
                <a:srgbClr val="595959"/>
              </a:solidFill>
            </a:endParaRPr>
          </a:p>
        </p:txBody>
      </p:sp>
      <p:grpSp>
        <p:nvGrpSpPr>
          <p:cNvPr id="12" name="组合 11"/>
          <p:cNvGrpSpPr/>
          <p:nvPr/>
        </p:nvGrpSpPr>
        <p:grpSpPr>
          <a:xfrm>
            <a:off x="1266613" y="3285778"/>
            <a:ext cx="2309086" cy="2333759"/>
            <a:chOff x="1546239" y="3760713"/>
            <a:chExt cx="1557032" cy="1573670"/>
          </a:xfrm>
        </p:grpSpPr>
        <p:sp>
          <p:nvSpPr>
            <p:cNvPr id="20"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initialize()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14" name="组合 13"/>
          <p:cNvGrpSpPr/>
          <p:nvPr/>
        </p:nvGrpSpPr>
        <p:grpSpPr>
          <a:xfrm>
            <a:off x="4940663" y="3285778"/>
            <a:ext cx="2309086" cy="2333759"/>
            <a:chOff x="1546239" y="3760713"/>
            <a:chExt cx="1557032" cy="1573670"/>
          </a:xfrm>
        </p:grpSpPr>
        <p:sp>
          <p:nvSpPr>
            <p:cNvPr id="18"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evaluate()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15" name="组合 14"/>
          <p:cNvGrpSpPr/>
          <p:nvPr/>
        </p:nvGrpSpPr>
        <p:grpSpPr>
          <a:xfrm>
            <a:off x="8462584" y="3285777"/>
            <a:ext cx="2309086" cy="2333759"/>
            <a:chOff x="1546239" y="3760713"/>
            <a:chExt cx="1557032" cy="1573670"/>
          </a:xfrm>
        </p:grpSpPr>
        <p:sp>
          <p:nvSpPr>
            <p:cNvPr id="16"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err="1">
                  <a:latin typeface="微软雅黑" panose="020B0503020204020204" pitchFamily="34" charset="-122"/>
                  <a:ea typeface="微软雅黑" panose="020B0503020204020204" pitchFamily="34" charset="-122"/>
                  <a:sym typeface="Arial" panose="020B0604020202020204" pitchFamily="34" charset="0"/>
                </a:rPr>
                <a:t>getDisplayString</a:t>
              </a:r>
              <a:r>
                <a:rPr lang="en-US" altLang="zh-CN" sz="2000" dirty="0">
                  <a:latin typeface="微软雅黑" panose="020B0503020204020204" pitchFamily="34" charset="-122"/>
                  <a:ea typeface="微软雅黑" panose="020B0503020204020204" pitchFamily="34" charset="-122"/>
                  <a:sym typeface="Arial" panose="020B0604020202020204" pitchFamily="34" charset="0"/>
                </a:rPr>
                <a:t>()</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initialize()</a:t>
            </a:r>
            <a:r>
              <a:rPr lang="zh-CN" altLang="en-US" sz="2000" dirty="0">
                <a:solidFill>
                  <a:srgbClr val="1369B2"/>
                </a:solidFill>
              </a:rPr>
              <a:t>方法</a:t>
            </a:r>
            <a:r>
              <a:rPr lang="zh-CN" altLang="en-US" sz="2000" dirty="0">
                <a:solidFill>
                  <a:srgbClr val="595959"/>
                </a:solidFill>
              </a:rPr>
              <a:t>用于校验</a:t>
            </a:r>
            <a:r>
              <a:rPr lang="en-US" altLang="zh-CN" sz="2000" dirty="0">
                <a:solidFill>
                  <a:srgbClr val="595959"/>
                </a:solidFill>
              </a:rPr>
              <a:t>UDF</a:t>
            </a:r>
            <a:r>
              <a:rPr lang="zh-CN" altLang="en-US" sz="2000" dirty="0">
                <a:solidFill>
                  <a:srgbClr val="595959"/>
                </a:solidFill>
              </a:rPr>
              <a:t>输入参数的</a:t>
            </a:r>
            <a:r>
              <a:rPr lang="zh-CN" altLang="en-US" sz="2000" dirty="0">
                <a:solidFill>
                  <a:srgbClr val="1369B2"/>
                </a:solidFill>
              </a:rPr>
              <a:t>合法性</a:t>
            </a:r>
            <a:r>
              <a:rPr lang="zh-CN" altLang="en-US" sz="2000" dirty="0">
                <a:solidFill>
                  <a:srgbClr val="595959"/>
                </a:solidFill>
              </a:rPr>
              <a:t>，并声明</a:t>
            </a:r>
            <a:r>
              <a:rPr lang="en-US" altLang="zh-CN" sz="2000" dirty="0">
                <a:solidFill>
                  <a:srgbClr val="595959"/>
                </a:solidFill>
              </a:rPr>
              <a:t>UDF</a:t>
            </a:r>
            <a:r>
              <a:rPr lang="zh-CN" altLang="en-US" sz="2000" dirty="0">
                <a:solidFill>
                  <a:srgbClr val="595959"/>
                </a:solidFill>
              </a:rPr>
              <a:t>输出值的数据类型，具体签名如下。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1143690" y="3069754"/>
            <a:ext cx="9848058" cy="1204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1383109" y="338305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initialize(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6" name="矩形 25"/>
          <p:cNvSpPr/>
          <p:nvPr/>
        </p:nvSpPr>
        <p:spPr>
          <a:xfrm>
            <a:off x="6959302" y="3452675"/>
            <a:ext cx="1872208" cy="38928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7" name="直接箭头连接符 26"/>
          <p:cNvCxnSpPr/>
          <p:nvPr/>
        </p:nvCxnSpPr>
        <p:spPr>
          <a:xfrm>
            <a:off x="6959302" y="3675595"/>
            <a:ext cx="0" cy="79208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422256" y="4504590"/>
            <a:ext cx="2697286"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9" name="文本框 7"/>
          <p:cNvSpPr txBox="1"/>
          <p:nvPr/>
        </p:nvSpPr>
        <p:spPr>
          <a:xfrm>
            <a:off x="6383238" y="4504590"/>
            <a:ext cx="2952325"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ObjectInspector</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916800"/>
            <a:ext cx="695630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各数据类型</a:t>
            </a:r>
            <a:r>
              <a:rPr lang="zh-CN" altLang="en-US" sz="2000" dirty="0">
                <a:solidFill>
                  <a:srgbClr val="595959"/>
                </a:solidFill>
              </a:rPr>
              <a:t>与</a:t>
            </a:r>
            <a:r>
              <a:rPr lang="en-US" altLang="zh-CN" sz="2000" dirty="0" err="1">
                <a:solidFill>
                  <a:srgbClr val="1369B2"/>
                </a:solidFill>
              </a:rPr>
              <a:t>ObjectInspector</a:t>
            </a:r>
            <a:r>
              <a:rPr lang="zh-CN" altLang="en-US" sz="2000" dirty="0">
                <a:solidFill>
                  <a:srgbClr val="595959"/>
                </a:solidFill>
              </a:rPr>
              <a:t>实例的对应关系如表。</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74762" y="2878850"/>
          <a:ext cx="9672972" cy="3575280"/>
        </p:xfrm>
        <a:graphic>
          <a:graphicData uri="http://schemas.openxmlformats.org/drawingml/2006/table">
            <a:tbl>
              <a:tblPr>
                <a:tableStyleId>{5C22544A-7EE6-4342-B048-85BDC9FD1C3A}</a:tableStyleId>
              </a:tblPr>
              <a:tblGrid>
                <a:gridCol w="1805865"/>
                <a:gridCol w="7867107"/>
              </a:tblGrid>
              <a:tr h="593605">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数据类型</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b="1" kern="100" dirty="0" err="1">
                          <a:solidFill>
                            <a:srgbClr val="595959"/>
                          </a:solidFill>
                          <a:effectLst/>
                          <a:latin typeface="微软雅黑" panose="020B0503020204020204" pitchFamily="34" charset="-122"/>
                          <a:ea typeface="微软雅黑" panose="020B0503020204020204" pitchFamily="34" charset="-122"/>
                        </a:rPr>
                        <a:t>ObjectInspector</a:t>
                      </a:r>
                      <a:r>
                        <a:rPr lang="zh-CN" altLang="en-US" sz="1800" b="1" kern="100" dirty="0">
                          <a:solidFill>
                            <a:srgbClr val="595959"/>
                          </a:solidFill>
                          <a:effectLst/>
                          <a:latin typeface="微软雅黑" panose="020B0503020204020204" pitchFamily="34" charset="-122"/>
                          <a:ea typeface="微软雅黑" panose="020B0503020204020204" pitchFamily="34" charset="-122"/>
                        </a:rPr>
                        <a:t>实例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9633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TINYINT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PrimitiveObjectInspectorFactory.writableByteObjectInspector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9633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SMALLINT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PrimitiveObjectInspectorFactory.writableShortObjectInspector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9633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INT/INTEGER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PrimitiveObjectInspectorFactory.writableIntObjectInspector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9633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BIGINT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PrimitiveObjectInspectorFactory.writableLongObjectInspector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9633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FLOAT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PrimitiveObjectInspectorFactory.writableFloatObjectInspector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11115" y="2133650"/>
          <a:ext cx="9787335" cy="4177284"/>
        </p:xfrm>
        <a:graphic>
          <a:graphicData uri="http://schemas.openxmlformats.org/drawingml/2006/table">
            <a:tbl>
              <a:tblPr>
                <a:tableStyleId>{5C22544A-7EE6-4342-B048-85BDC9FD1C3A}</a:tableStyleId>
              </a:tblPr>
              <a:tblGrid>
                <a:gridCol w="1621503"/>
                <a:gridCol w="8165832"/>
              </a:tblGrid>
              <a:tr h="479254">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数据类型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b="1" kern="100" dirty="0" err="1">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ObjectInspector</a:t>
                      </a: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实例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DOUBLE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PrimitiveObjectInspectorFactory.writableDoubleObjectInspector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1317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DECIMAL</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PrimitiveObjectInspectorFactory.getPrimitiveWritableObjectInspector(new DecimalTypeInfo(int precision,int scale))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STRING</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PrimitiveObjectInspectorFactory.writableStringObjectInspector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1317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VARCHAR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PrimitiveObjectInspectorFactory.getPrimitiveWritableObjectInspector(new VarcharTypeInfo(int length))</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1317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CHAR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PrimitiveObjectInspectorFactory.getPrimitiveWritableObjectInspector(new </a:t>
                      </a:r>
                      <a:r>
                        <a:rPr lang="en-US" sz="1800" kern="100" dirty="0" err="1">
                          <a:solidFill>
                            <a:srgbClr val="595959"/>
                          </a:solidFill>
                          <a:effectLst/>
                          <a:latin typeface="微软雅黑" panose="020B0503020204020204" pitchFamily="34" charset="-122"/>
                          <a:ea typeface="微软雅黑" panose="020B0503020204020204" pitchFamily="34" charset="-122"/>
                        </a:rPr>
                        <a:t>CharTypeInfo</a:t>
                      </a:r>
                      <a:r>
                        <a:rPr lang="en-US" sz="1800" kern="100" dirty="0">
                          <a:solidFill>
                            <a:srgbClr val="595959"/>
                          </a:solidFill>
                          <a:effectLst/>
                          <a:latin typeface="微软雅黑" panose="020B0503020204020204" pitchFamily="34" charset="-122"/>
                          <a:ea typeface="微软雅黑" panose="020B0503020204020204" pitchFamily="34" charset="-122"/>
                        </a:rPr>
                        <a:t>(int length))</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11114" y="2060823"/>
          <a:ext cx="10412683" cy="4177283"/>
        </p:xfrm>
        <a:graphic>
          <a:graphicData uri="http://schemas.openxmlformats.org/drawingml/2006/table">
            <a:tbl>
              <a:tblPr>
                <a:tableStyleId>{5C22544A-7EE6-4342-B048-85BDC9FD1C3A}</a:tableStyleId>
              </a:tblPr>
              <a:tblGrid>
                <a:gridCol w="1725107"/>
                <a:gridCol w="8687576"/>
              </a:tblGrid>
              <a:tr h="479254">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数据类型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b="1" kern="100" dirty="0" err="1">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ObjectInspector</a:t>
                      </a: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实例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TIMESTAMP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PrimitiveObjectInspectorFactory.writableTimestampObjectInspector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DATE</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PrimitiveObjectInspectorFactory.writableDateObjectInspector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781013">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INTERVAL</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PrimitiveObjectInspectorFactory.writableHiveIntervalDayTimeObjectInspector</a:t>
                      </a:r>
                      <a:endParaRPr lang="en-US" sz="1800" kern="10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或者</a:t>
                      </a:r>
                      <a:endParaRPr lang="zh-CN" altLang="en-US" sz="1800" kern="100">
                        <a:solidFill>
                          <a:srgbClr val="595959"/>
                        </a:solidFill>
                        <a:effectLst/>
                        <a:latin typeface="微软雅黑" panose="020B0503020204020204" pitchFamily="34" charset="-122"/>
                        <a:ea typeface="微软雅黑" panose="020B0503020204020204" pitchFamily="34" charset="-122"/>
                      </a:endParaRPr>
                    </a:p>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PrimitiveObjectInspectorFactory.writableHiveIntervalYearMonthObjectInspector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BOOLEAN</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PrimitiveObjectInspectorFactory.writableBooleanObjectInspector</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79254">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BINARY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PrimitiveObjectInspectorFactory.writableBinaryObjectInspector</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37296" y="2277666"/>
          <a:ext cx="10026461" cy="4104456"/>
        </p:xfrm>
        <a:graphic>
          <a:graphicData uri="http://schemas.openxmlformats.org/drawingml/2006/table">
            <a:tbl>
              <a:tblPr>
                <a:tableStyleId>{5C22544A-7EE6-4342-B048-85BDC9FD1C3A}</a:tableStyleId>
              </a:tblPr>
              <a:tblGrid>
                <a:gridCol w="1661120"/>
                <a:gridCol w="8365341"/>
              </a:tblGrid>
              <a:tr h="481346">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数据类型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b="1" kern="100" dirty="0" err="1">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ObjectInspector</a:t>
                      </a:r>
                      <a:r>
                        <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实例</a:t>
                      </a:r>
                      <a:endParaRPr 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17160">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ARRAY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ObjectInspectorFactory.getStandardListObjectInspector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ObjectInspector</a:t>
                      </a:r>
                      <a:r>
                        <a:rPr lang="en-US" sz="1800" kern="100" dirty="0">
                          <a:solidFill>
                            <a:srgbClr val="595959"/>
                          </a:solidFill>
                          <a:effectLst/>
                          <a:latin typeface="微软雅黑" panose="020B0503020204020204" pitchFamily="34" charset="-122"/>
                          <a:ea typeface="微软雅黑" panose="020B0503020204020204" pitchFamily="34" charset="-122"/>
                        </a:rPr>
                        <a:t> </a:t>
                      </a:r>
                      <a:r>
                        <a:rPr lang="en-US" sz="1800" kern="100" dirty="0" err="1">
                          <a:solidFill>
                            <a:srgbClr val="595959"/>
                          </a:solidFill>
                          <a:effectLst/>
                          <a:latin typeface="微软雅黑" panose="020B0503020204020204" pitchFamily="34" charset="-122"/>
                          <a:ea typeface="微软雅黑" panose="020B0503020204020204" pitchFamily="34" charset="-122"/>
                        </a:rPr>
                        <a:t>listElementObjectInspector</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5297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MAP</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ObjectInspectorFactory.getStandardMapObjectInspector</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ObjectInspector</a:t>
                      </a:r>
                      <a:r>
                        <a:rPr lang="en-US" sz="1800" kern="100" dirty="0">
                          <a:solidFill>
                            <a:srgbClr val="595959"/>
                          </a:solidFill>
                          <a:effectLst/>
                          <a:latin typeface="微软雅黑" panose="020B0503020204020204" pitchFamily="34" charset="-122"/>
                          <a:ea typeface="微软雅黑" panose="020B0503020204020204" pitchFamily="34" charset="-122"/>
                        </a:rPr>
                        <a:t> </a:t>
                      </a:r>
                      <a:r>
                        <a:rPr lang="en-US" sz="1800" kern="100" dirty="0" err="1">
                          <a:solidFill>
                            <a:srgbClr val="595959"/>
                          </a:solidFill>
                          <a:effectLst/>
                          <a:latin typeface="微软雅黑" panose="020B0503020204020204" pitchFamily="34" charset="-122"/>
                          <a:ea typeface="微软雅黑" panose="020B0503020204020204" pitchFamily="34" charset="-122"/>
                        </a:rPr>
                        <a:t>keyObjectInspector,ObjectInspector</a:t>
                      </a:r>
                      <a:r>
                        <a:rPr lang="en-US" sz="1800" kern="100" dirty="0">
                          <a:solidFill>
                            <a:srgbClr val="595959"/>
                          </a:solidFill>
                          <a:effectLst/>
                          <a:latin typeface="微软雅黑" panose="020B0503020204020204" pitchFamily="34" charset="-122"/>
                          <a:ea typeface="微软雅黑" panose="020B0503020204020204" pitchFamily="34" charset="-122"/>
                        </a:rPr>
                        <a:t> </a:t>
                      </a:r>
                      <a:r>
                        <a:rPr lang="en-US" sz="1800" kern="100" dirty="0" err="1">
                          <a:solidFill>
                            <a:srgbClr val="595959"/>
                          </a:solidFill>
                          <a:effectLst/>
                          <a:latin typeface="微软雅黑" panose="020B0503020204020204" pitchFamily="34" charset="-122"/>
                          <a:ea typeface="微软雅黑" panose="020B0503020204020204" pitchFamily="34" charset="-122"/>
                        </a:rPr>
                        <a:t>valueObjectInspector</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35297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STRUCT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ObjectInspectorFactory.getStandardStructObjectInspector</a:t>
                      </a:r>
                      <a:r>
                        <a:rPr lang="en-US" sz="1800" kern="100" dirty="0">
                          <a:solidFill>
                            <a:srgbClr val="595959"/>
                          </a:solidFill>
                          <a:effectLst/>
                          <a:latin typeface="微软雅黑" panose="020B0503020204020204" pitchFamily="34" charset="-122"/>
                          <a:ea typeface="微软雅黑" panose="020B0503020204020204" pitchFamily="34" charset="-122"/>
                        </a:rPr>
                        <a:t>(List&lt;String&gt; </a:t>
                      </a:r>
                      <a:r>
                        <a:rPr lang="en-US" sz="1800" kern="100" dirty="0" err="1">
                          <a:solidFill>
                            <a:srgbClr val="595959"/>
                          </a:solidFill>
                          <a:effectLst/>
                          <a:latin typeface="微软雅黑" panose="020B0503020204020204" pitchFamily="34" charset="-122"/>
                          <a:ea typeface="微软雅黑" panose="020B0503020204020204" pitchFamily="34" charset="-122"/>
                        </a:rPr>
                        <a:t>structFieldNames,List</a:t>
                      </a:r>
                      <a:r>
                        <a:rPr lang="en-US" sz="1800" kern="100" dirty="0">
                          <a:solidFill>
                            <a:srgbClr val="595959"/>
                          </a:solidFill>
                          <a:effectLst/>
                          <a:latin typeface="微软雅黑" panose="020B0503020204020204" pitchFamily="34" charset="-122"/>
                          <a:ea typeface="微软雅黑" panose="020B0503020204020204" pitchFamily="34" charset="-122"/>
                        </a:rPr>
                        <a:t>&lt;</a:t>
                      </a:r>
                      <a:r>
                        <a:rPr lang="en-US" sz="1800" kern="100" dirty="0" err="1">
                          <a:solidFill>
                            <a:srgbClr val="595959"/>
                          </a:solidFill>
                          <a:effectLst/>
                          <a:latin typeface="微软雅黑" panose="020B0503020204020204" pitchFamily="34" charset="-122"/>
                          <a:ea typeface="微软雅黑" panose="020B0503020204020204" pitchFamily="34" charset="-122"/>
                        </a:rPr>
                        <a:t>ObjectInspector</a:t>
                      </a:r>
                      <a:r>
                        <a:rPr lang="en-US" sz="1800" kern="100" dirty="0">
                          <a:solidFill>
                            <a:srgbClr val="595959"/>
                          </a:solidFill>
                          <a:effectLst/>
                          <a:latin typeface="微软雅黑" panose="020B0503020204020204" pitchFamily="34" charset="-122"/>
                          <a:ea typeface="微软雅黑" panose="020B0503020204020204" pitchFamily="34" charset="-122"/>
                        </a:rPr>
                        <a:t>&gt; </a:t>
                      </a:r>
                      <a:r>
                        <a:rPr lang="en-US" sz="1800" kern="100" dirty="0" err="1">
                          <a:solidFill>
                            <a:srgbClr val="595959"/>
                          </a:solidFill>
                          <a:effectLst/>
                          <a:latin typeface="微软雅黑" panose="020B0503020204020204" pitchFamily="34" charset="-122"/>
                          <a:ea typeface="微软雅黑" panose="020B0503020204020204" pitchFamily="34" charset="-122"/>
                        </a:rPr>
                        <a:t>structFieldObjectInspectors</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latin typeface="微软雅黑" panose="020B0503020204020204" pitchFamily="34" charset="-122"/>
                <a:ea typeface="微软雅黑" panose="020B0503020204020204" pitchFamily="34" charset="-122"/>
              </a:rPr>
              <a:t>evaluate()</a:t>
            </a:r>
            <a:r>
              <a:rPr lang="zh-CN" altLang="en-US" sz="2000" dirty="0">
                <a:solidFill>
                  <a:srgbClr val="1369B2"/>
                </a:solidFill>
              </a:rPr>
              <a:t>方法</a:t>
            </a:r>
            <a:r>
              <a:rPr lang="zh-CN" altLang="en-US" sz="2000" dirty="0">
                <a:solidFill>
                  <a:srgbClr val="595959"/>
                </a:solidFill>
              </a:rPr>
              <a:t>用于对输入数据执行具体的处理逻辑，具体签名如下。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2.evaluate()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1143690" y="3069754"/>
            <a:ext cx="9848058" cy="1204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1383109" y="338305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Object evaluate(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DeferredObject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deferredObjects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5897184" y="3427464"/>
            <a:ext cx="1782198" cy="4589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a:off x="5898122" y="3769956"/>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198120" y="4335020"/>
            <a:ext cx="2697284"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7"/>
          <p:cNvSpPr txBox="1"/>
          <p:nvPr/>
        </p:nvSpPr>
        <p:spPr>
          <a:xfrm>
            <a:off x="5159101" y="4335020"/>
            <a:ext cx="288031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DeferredObject</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142962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1369B2"/>
                </a:solidFill>
              </a:rPr>
              <a:t>getDisplayString</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用于返回</a:t>
            </a:r>
            <a:r>
              <a:rPr lang="en-US" altLang="zh-CN" sz="2000" dirty="0">
                <a:solidFill>
                  <a:srgbClr val="595959"/>
                </a:solidFill>
              </a:rPr>
              <a:t>UDF</a:t>
            </a:r>
            <a:r>
              <a:rPr lang="zh-CN" altLang="en-US" sz="2000" dirty="0">
                <a:solidFill>
                  <a:srgbClr val="595959"/>
                </a:solidFill>
              </a:rPr>
              <a:t>调用的可读展示形式，主要用于</a:t>
            </a:r>
            <a:r>
              <a:rPr lang="zh-CN" altLang="en-US" sz="2000" dirty="0">
                <a:solidFill>
                  <a:srgbClr val="1369B2"/>
                </a:solidFill>
              </a:rPr>
              <a:t>执行计划</a:t>
            </a:r>
            <a:r>
              <a:rPr lang="zh-CN" altLang="en-US" sz="2000" dirty="0">
                <a:solidFill>
                  <a:srgbClr val="595959"/>
                </a:solidFill>
              </a:rPr>
              <a:t>、</a:t>
            </a:r>
            <a:r>
              <a:rPr lang="zh-CN" altLang="en-US" sz="2000" dirty="0">
                <a:solidFill>
                  <a:srgbClr val="1369B2"/>
                </a:solidFill>
              </a:rPr>
              <a:t>日志</a:t>
            </a:r>
            <a:r>
              <a:rPr lang="zh-CN" altLang="en-US" sz="2000" dirty="0">
                <a:solidFill>
                  <a:srgbClr val="595959"/>
                </a:solidFill>
              </a:rPr>
              <a:t>与</a:t>
            </a:r>
            <a:r>
              <a:rPr lang="zh-CN" altLang="en-US" sz="2000" dirty="0">
                <a:solidFill>
                  <a:srgbClr val="1369B2"/>
                </a:solidFill>
              </a:rPr>
              <a:t>错误信息</a:t>
            </a:r>
            <a:r>
              <a:rPr lang="zh-CN" altLang="en-US" sz="2000" dirty="0">
                <a:solidFill>
                  <a:srgbClr val="595959"/>
                </a:solidFill>
              </a:rPr>
              <a:t>的输出，在实际的数据查询过程中并不会被执行。</a:t>
            </a:r>
            <a:endParaRPr lang="en-US" altLang="zh-CN" sz="2000" dirty="0">
              <a:solidFill>
                <a:srgbClr val="595959"/>
              </a:solidFill>
            </a:endParaRPr>
          </a:p>
          <a:p>
            <a:pPr lvl="0" defTabSz="457200">
              <a:lnSpc>
                <a:spcPct val="150000"/>
              </a:lnSpc>
              <a:defRPr/>
            </a:pPr>
            <a:r>
              <a:rPr lang="en-US" altLang="zh-CN" sz="2000" dirty="0" err="1">
                <a:solidFill>
                  <a:srgbClr val="595959"/>
                </a:solidFill>
              </a:rPr>
              <a:t>getDisplayString</a:t>
            </a:r>
            <a:r>
              <a:rPr lang="en-US" altLang="zh-CN" sz="2000" dirty="0">
                <a:solidFill>
                  <a:srgbClr val="595959"/>
                </a:solidFill>
              </a:rPr>
              <a:t>()</a:t>
            </a:r>
            <a:r>
              <a:rPr lang="zh-CN" altLang="en-US" sz="2000" dirty="0">
                <a:solidFill>
                  <a:srgbClr val="595959"/>
                </a:solidFill>
              </a:rPr>
              <a:t>方法的签名如下。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3.getDisplayString()</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1143690" y="3789834"/>
            <a:ext cx="9848058" cy="1204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4" name="矩形 23"/>
          <p:cNvSpPr/>
          <p:nvPr/>
        </p:nvSpPr>
        <p:spPr>
          <a:xfrm>
            <a:off x="1383109" y="410313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String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getDisplayString</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(String[] strings)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5591150" y="4187709"/>
            <a:ext cx="792087" cy="45890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a:off x="5591150" y="4646617"/>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198120" y="5157986"/>
            <a:ext cx="2592284" cy="9875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7"/>
          <p:cNvSpPr txBox="1"/>
          <p:nvPr/>
        </p:nvSpPr>
        <p:spPr>
          <a:xfrm>
            <a:off x="5159102" y="5157986"/>
            <a:ext cx="2592288"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是一个字符串数组，其中每个元素对应一个输入参数的名称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接下来，演示如何实现一个</a:t>
            </a:r>
            <a:r>
              <a:rPr lang="en-US" altLang="zh-CN" sz="2000" dirty="0">
                <a:solidFill>
                  <a:srgbClr val="1369B2"/>
                </a:solidFill>
              </a:rPr>
              <a:t>UDF</a:t>
            </a:r>
            <a:r>
              <a:rPr lang="zh-CN" altLang="en-US" sz="2000" dirty="0">
                <a:solidFill>
                  <a:srgbClr val="1369B2"/>
                </a:solidFill>
              </a:rPr>
              <a:t>用于处理字符串类型的手机号</a:t>
            </a:r>
            <a:r>
              <a:rPr lang="zh-CN" altLang="en-US" sz="2000" dirty="0">
                <a:solidFill>
                  <a:srgbClr val="595959"/>
                </a:solidFill>
              </a:rPr>
              <a:t>，其处理逻辑如下。</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3.getDisplayString()</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1"/>
          <p:cNvSpPr txBox="1"/>
          <p:nvPr/>
        </p:nvSpPr>
        <p:spPr>
          <a:xfrm>
            <a:off x="1023823" y="2852904"/>
            <a:ext cx="5863472" cy="235154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457200">
              <a:lnSpc>
                <a:spcPct val="150000"/>
              </a:lnSpc>
              <a:buFont typeface="Wingdings" panose="05000000000000000000" pitchFamily="2" charset="2"/>
              <a:buChar char="l"/>
              <a:defRPr/>
            </a:pPr>
            <a:r>
              <a:rPr lang="zh-CN" altLang="en-US" sz="2000" dirty="0">
                <a:solidFill>
                  <a:srgbClr val="595959"/>
                </a:solidFill>
              </a:rPr>
              <a:t>对手机号进行标准化，将其统一为</a:t>
            </a:r>
            <a:r>
              <a:rPr lang="en-US" altLang="zh-CN" sz="2000" dirty="0">
                <a:solidFill>
                  <a:srgbClr val="1369B2"/>
                </a:solidFill>
              </a:rPr>
              <a:t>11</a:t>
            </a:r>
            <a:r>
              <a:rPr lang="zh-CN" altLang="en-US" sz="2000" dirty="0">
                <a:solidFill>
                  <a:srgbClr val="1369B2"/>
                </a:solidFill>
              </a:rPr>
              <a:t>位数字格式</a:t>
            </a:r>
            <a:r>
              <a:rPr lang="zh-CN" altLang="en-US" sz="2000" dirty="0">
                <a:solidFill>
                  <a:srgbClr val="595959"/>
                </a:solidFill>
              </a:rPr>
              <a:t>。</a:t>
            </a:r>
            <a:endParaRPr lang="zh-CN" altLang="en-US" sz="2000" dirty="0">
              <a:solidFill>
                <a:srgbClr val="595959"/>
              </a:solidFill>
            </a:endParaRPr>
          </a:p>
          <a:p>
            <a:pPr marL="342900" lvl="0" indent="-342900" defTabSz="457200">
              <a:lnSpc>
                <a:spcPct val="150000"/>
              </a:lnSpc>
              <a:buFont typeface="Wingdings" panose="05000000000000000000" pitchFamily="2" charset="2"/>
              <a:buChar char="l"/>
              <a:defRPr/>
            </a:pPr>
            <a:r>
              <a:rPr lang="zh-CN" altLang="en-US" sz="2000" dirty="0">
                <a:solidFill>
                  <a:srgbClr val="595959"/>
                </a:solidFill>
              </a:rPr>
              <a:t>校验手机号的有效性。</a:t>
            </a:r>
            <a:endParaRPr lang="zh-CN" altLang="en-US" sz="2000" dirty="0">
              <a:solidFill>
                <a:srgbClr val="595959"/>
              </a:solidFill>
            </a:endParaRPr>
          </a:p>
          <a:p>
            <a:pPr marL="342900" lvl="0" indent="-342900" defTabSz="457200">
              <a:lnSpc>
                <a:spcPct val="150000"/>
              </a:lnSpc>
              <a:buFont typeface="Wingdings" panose="05000000000000000000" pitchFamily="2" charset="2"/>
              <a:buChar char="l"/>
              <a:defRPr/>
            </a:pPr>
            <a:r>
              <a:rPr lang="zh-CN" altLang="en-US" sz="2000" dirty="0">
                <a:solidFill>
                  <a:srgbClr val="595959"/>
                </a:solidFill>
              </a:rPr>
              <a:t>若手机号有效，则进行脱敏处理，仅保留</a:t>
            </a:r>
            <a:r>
              <a:rPr lang="zh-CN" altLang="en-US" sz="2000" dirty="0">
                <a:solidFill>
                  <a:srgbClr val="1369B2"/>
                </a:solidFill>
              </a:rPr>
              <a:t>前三位</a:t>
            </a:r>
            <a:r>
              <a:rPr lang="zh-CN" altLang="en-US" sz="2000" dirty="0">
                <a:solidFill>
                  <a:srgbClr val="595959"/>
                </a:solidFill>
              </a:rPr>
              <a:t>和</a:t>
            </a:r>
            <a:r>
              <a:rPr lang="zh-CN" altLang="en-US" sz="2000" dirty="0">
                <a:solidFill>
                  <a:srgbClr val="1369B2"/>
                </a:solidFill>
              </a:rPr>
              <a:t>后四位</a:t>
            </a:r>
            <a:r>
              <a:rPr lang="zh-CN" altLang="en-US" sz="2000" dirty="0">
                <a:solidFill>
                  <a:srgbClr val="595959"/>
                </a:solidFill>
              </a:rPr>
              <a:t>，其余部分以</a:t>
            </a:r>
            <a:r>
              <a:rPr lang="zh-CN" altLang="en-US" sz="2000" dirty="0">
                <a:solidFill>
                  <a:srgbClr val="1369B2"/>
                </a:solidFill>
              </a:rPr>
              <a:t>*</a:t>
            </a:r>
            <a:r>
              <a:rPr lang="zh-CN" altLang="en-US" sz="2000" dirty="0">
                <a:solidFill>
                  <a:srgbClr val="595959"/>
                </a:solidFill>
              </a:rPr>
              <a:t>替代。</a:t>
            </a:r>
            <a:endParaRPr lang="zh-CN" altLang="en-US" sz="2000" dirty="0">
              <a:solidFill>
                <a:srgbClr val="595959"/>
              </a:solidFill>
            </a:endParaRPr>
          </a:p>
          <a:p>
            <a:pPr marL="342900" lvl="0" indent="-342900" defTabSz="457200">
              <a:lnSpc>
                <a:spcPct val="150000"/>
              </a:lnSpc>
              <a:buFont typeface="Wingdings" panose="05000000000000000000" pitchFamily="2" charset="2"/>
              <a:buChar char="l"/>
              <a:defRPr/>
            </a:pPr>
            <a:r>
              <a:rPr lang="zh-CN" altLang="en-US" sz="2000" dirty="0">
                <a:solidFill>
                  <a:srgbClr val="595959"/>
                </a:solidFill>
              </a:rPr>
              <a:t>若手机号无效，则直接返回无效手机号。</a:t>
            </a:r>
            <a:endParaRPr lang="zh-CN" altLang="en-US" sz="2000" dirty="0">
              <a:solidFill>
                <a:srgbClr val="595959"/>
              </a:solidFill>
            </a:endParaRPr>
          </a:p>
        </p:txBody>
      </p:sp>
      <p:pic>
        <p:nvPicPr>
          <p:cNvPr id="17" name="图片 16"/>
          <p:cNvPicPr>
            <a:picLocks noChangeAspect="1"/>
          </p:cNvPicPr>
          <p:nvPr/>
        </p:nvPicPr>
        <p:blipFill>
          <a:blip r:embed="rId1"/>
          <a:stretch>
            <a:fillRect/>
          </a:stretch>
        </p:blipFill>
        <p:spPr>
          <a:xfrm>
            <a:off x="7240056" y="2852904"/>
            <a:ext cx="3898628" cy="331236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根据上述处理逻辑实现</a:t>
            </a:r>
            <a:r>
              <a:rPr lang="en-US" altLang="zh-CN" sz="2000" dirty="0">
                <a:solidFill>
                  <a:srgbClr val="595959"/>
                </a:solidFill>
              </a:rPr>
              <a:t>UDF</a:t>
            </a:r>
            <a:r>
              <a:rPr lang="zh-CN" altLang="en-US" sz="2000" dirty="0">
                <a:solidFill>
                  <a:srgbClr val="595959"/>
                </a:solidFill>
              </a:rPr>
              <a:t>。在项目</a:t>
            </a:r>
            <a:r>
              <a:rPr lang="en-US" altLang="zh-CN" sz="2000" dirty="0" err="1">
                <a:solidFill>
                  <a:srgbClr val="1369B2"/>
                </a:solidFill>
              </a:rPr>
              <a:t>HiveFunctionProject</a:t>
            </a:r>
            <a:r>
              <a:rPr lang="zh-CN" altLang="en-US" sz="2000" dirty="0">
                <a:solidFill>
                  <a:srgbClr val="595959"/>
                </a:solidFill>
              </a:rPr>
              <a:t>的</a:t>
            </a:r>
            <a:r>
              <a:rPr lang="en-US" altLang="zh-CN" sz="2000" dirty="0" err="1">
                <a:solidFill>
                  <a:srgbClr val="1369B2"/>
                </a:solidFill>
              </a:rPr>
              <a:t>src</a:t>
            </a:r>
            <a:r>
              <a:rPr lang="en-US" altLang="zh-CN" sz="2000" dirty="0">
                <a:solidFill>
                  <a:srgbClr val="1369B2"/>
                </a:solidFill>
              </a:rPr>
              <a:t>/main/java</a:t>
            </a:r>
            <a:r>
              <a:rPr lang="zh-CN" altLang="en-US" sz="2000" dirty="0">
                <a:solidFill>
                  <a:srgbClr val="595959"/>
                </a:solidFill>
              </a:rPr>
              <a:t>目录中创建包</a:t>
            </a:r>
            <a:r>
              <a:rPr lang="en-US" altLang="zh-CN" sz="2000" dirty="0" err="1">
                <a:solidFill>
                  <a:srgbClr val="1369B2"/>
                </a:solidFill>
              </a:rPr>
              <a:t>cn.itcast.udf</a:t>
            </a:r>
            <a:r>
              <a:rPr lang="zh-CN" altLang="en-US" sz="2000" dirty="0">
                <a:solidFill>
                  <a:srgbClr val="595959"/>
                </a:solidFill>
              </a:rPr>
              <a:t>，并在其中新建类</a:t>
            </a:r>
            <a:r>
              <a:rPr lang="en-US" altLang="zh-CN" sz="2000" dirty="0" err="1">
                <a:solidFill>
                  <a:srgbClr val="1369B2"/>
                </a:solidFill>
              </a:rPr>
              <a:t>PhoneStandardizerMasker</a:t>
            </a:r>
            <a:r>
              <a:rPr lang="zh-CN" altLang="en-US" sz="2000" dirty="0">
                <a:solidFill>
                  <a:srgbClr val="595959"/>
                </a:solidFill>
              </a:rPr>
              <a:t>，具体代码如文件。</a:t>
            </a:r>
            <a:endParaRPr lang="zh-CN" altLang="en-US" sz="2000" dirty="0">
              <a:solidFill>
                <a:srgbClr val="595959"/>
              </a:solidFill>
            </a:endParaRPr>
          </a:p>
        </p:txBody>
      </p:sp>
      <p:sp>
        <p:nvSpPr>
          <p:cNvPr id="11" name="矩形 10"/>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3.getDisplayString()</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7617686" y="2883347"/>
            <a:ext cx="3592023" cy="3861424"/>
          </a:xfrm>
          <a:prstGeom prst="rect">
            <a:avLst/>
          </a:prstGeom>
        </p:spPr>
      </p:pic>
      <p:sp>
        <p:nvSpPr>
          <p:cNvPr id="9" name="原创设计师QQ598969553          _3"/>
          <p:cNvSpPr/>
          <p:nvPr/>
        </p:nvSpPr>
        <p:spPr>
          <a:xfrm>
            <a:off x="3369157" y="4078302"/>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0" name="原创设计师QQ598969553          _6"/>
          <p:cNvSpPr/>
          <p:nvPr/>
        </p:nvSpPr>
        <p:spPr>
          <a:xfrm>
            <a:off x="3933643" y="3852937"/>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3" name="原创设计师QQ598969553          _7"/>
          <p:cNvSpPr txBox="1"/>
          <p:nvPr/>
        </p:nvSpPr>
        <p:spPr>
          <a:xfrm>
            <a:off x="4121273" y="3902768"/>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4"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397057" y="4755696"/>
            <a:ext cx="689444" cy="689444"/>
          </a:xfrm>
          <a:prstGeom prst="rect">
            <a:avLst/>
          </a:prstGeom>
        </p:spPr>
      </p:pic>
      <p:pic>
        <p:nvPicPr>
          <p:cNvPr id="15" name="对象 5"/>
          <p:cNvPicPr>
            <a:picLocks noChangeAspect="1"/>
          </p:cNvPicPr>
          <p:nvPr/>
        </p:nvPicPr>
        <p:blipFill>
          <a:blip r:embed="rId4"/>
          <a:stretch>
            <a:fillRect/>
          </a:stretch>
        </p:blipFill>
        <p:spPr>
          <a:xfrm>
            <a:off x="4051489" y="4239953"/>
            <a:ext cx="1076138" cy="691624"/>
          </a:xfrm>
        </p:spPr>
      </p:pic>
      <p:pic>
        <p:nvPicPr>
          <p:cNvPr id="16" name="对象 5"/>
          <p:cNvPicPr>
            <a:picLocks noChangeAspect="1"/>
          </p:cNvPicPr>
          <p:nvPr/>
        </p:nvPicPr>
        <p:blipFill>
          <a:blip r:embed="rId5"/>
          <a:stretch>
            <a:fillRect/>
          </a:stretch>
        </p:blipFill>
        <p:spPr>
          <a:xfrm>
            <a:off x="3619754" y="4239953"/>
            <a:ext cx="1939607" cy="706935"/>
          </a:xfrm>
        </p:spPr>
      </p:pic>
      <p:pic>
        <p:nvPicPr>
          <p:cNvPr id="18" name="对象 6"/>
          <p:cNvPicPr>
            <a:picLocks noChangeAspect="1"/>
          </p:cNvPicPr>
          <p:nvPr/>
        </p:nvPicPr>
        <p:blipFill>
          <a:blip r:embed="rId6"/>
          <a:stretch>
            <a:fillRect/>
          </a:stretch>
        </p:blipFill>
        <p:spPr>
          <a:xfrm>
            <a:off x="4124122" y="4338949"/>
            <a:ext cx="930870" cy="576847"/>
          </a:xfrm>
        </p:spPr>
      </p:pic>
      <p:pic>
        <p:nvPicPr>
          <p:cNvPr id="19" name="对象 2">
            <a:hlinkClick r:id="" action="ppaction://ole?verb=0"/>
          </p:cNvPr>
          <p:cNvPicPr>
            <a:picLocks noChangeAspect="1"/>
          </p:cNvPicPr>
          <p:nvPr/>
        </p:nvPicPr>
        <p:blipFill>
          <a:blip r:embed="rId7"/>
          <a:stretch>
            <a:fillRect/>
          </a:stretch>
        </p:blipFill>
        <p:spPr>
          <a:xfrm>
            <a:off x="3872073" y="4259062"/>
            <a:ext cx="1335103" cy="623648"/>
          </a:xfrm>
        </p:spPr>
      </p:pic>
      <p:graphicFrame>
        <p:nvGraphicFramePr>
          <p:cNvPr id="2" name="对象 1">
            <a:hlinkClick r:id="" action="ppaction://ole?verb=0"/>
          </p:cNvPr>
          <p:cNvGraphicFramePr>
            <a:graphicFrameLocks noChangeAspect="1"/>
          </p:cNvGraphicFramePr>
          <p:nvPr/>
        </p:nvGraphicFramePr>
        <p:xfrm>
          <a:off x="3327556" y="4259062"/>
          <a:ext cx="2596512" cy="571273"/>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2943225" imgH="638175" progId="Package">
                  <p:embed/>
                </p:oleObj>
              </mc:Choice>
              <mc:Fallback>
                <p:oleObj name="包装程序外壳对象" showAsIcon="1" r:id="rId8" imgW="2943225" imgH="638175" progId="Package">
                  <p:embed/>
                  <p:pic>
                    <p:nvPicPr>
                      <p:cNvPr id="0" name="对象 1">
                        <a:hlinkClick r:id="" action="ppaction://ole?verb=0"/>
                      </p:cNvPr>
                      <p:cNvPicPr/>
                      <p:nvPr/>
                    </p:nvPicPr>
                    <p:blipFill>
                      <a:blip r:embed="rId9"/>
                      <a:stretch>
                        <a:fillRect/>
                      </a:stretch>
                    </p:blipFill>
                    <p:spPr>
                      <a:xfrm>
                        <a:off x="3327556" y="4259062"/>
                        <a:ext cx="2596512" cy="571273"/>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了解自定义函数的开发流程，能够通过</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应用程序</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开发</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UDAF</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626"/>
            <a:ext cx="6805930" cy="295232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63631"/>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在某些高度定制的统计分析场景中，</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内置的</a:t>
            </a:r>
            <a:r>
              <a:rPr lang="zh-CN" altLang="en-US" sz="2000" dirty="0">
                <a:solidFill>
                  <a:srgbClr val="1369B2"/>
                </a:solidFill>
                <a:latin typeface="微软雅黑" panose="020B0503020204020204" pitchFamily="34" charset="-122"/>
                <a:ea typeface="微软雅黑" panose="020B0503020204020204" pitchFamily="34" charset="-122"/>
              </a:rPr>
              <a:t>聚合函数</a:t>
            </a:r>
            <a:r>
              <a:rPr lang="zh-CN" altLang="en-US" sz="2000" dirty="0">
                <a:solidFill>
                  <a:srgbClr val="595959"/>
                </a:solidFill>
                <a:latin typeface="微软雅黑" panose="020B0503020204020204" pitchFamily="34" charset="-122"/>
                <a:ea typeface="微软雅黑" panose="020B0503020204020204" pitchFamily="34" charset="-122"/>
              </a:rPr>
              <a:t>可能无法满足需求。此时可以通过编写</a:t>
            </a:r>
            <a:r>
              <a:rPr lang="en-US" altLang="zh-CN" sz="2000" dirty="0">
                <a:solidFill>
                  <a:srgbClr val="595959"/>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以实现“</a:t>
            </a:r>
            <a:r>
              <a:rPr lang="zh-CN" altLang="en-US" sz="2000" dirty="0">
                <a:solidFill>
                  <a:srgbClr val="1369B2"/>
                </a:solidFill>
                <a:latin typeface="微软雅黑" panose="020B0503020204020204" pitchFamily="34" charset="-122"/>
                <a:ea typeface="微软雅黑" panose="020B0503020204020204" pitchFamily="34" charset="-122"/>
              </a:rPr>
              <a:t>多行输入</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一行输出</a:t>
            </a:r>
            <a:r>
              <a:rPr lang="zh-CN" altLang="en-US" sz="2000" dirty="0">
                <a:solidFill>
                  <a:srgbClr val="595959"/>
                </a:solidFill>
                <a:latin typeface="微软雅黑" panose="020B0503020204020204" pitchFamily="34" charset="-122"/>
                <a:ea typeface="微软雅黑" panose="020B0503020204020204" pitchFamily="34" charset="-122"/>
              </a:rPr>
              <a:t>”的自定义处理。通过</a:t>
            </a:r>
            <a:r>
              <a:rPr lang="en-US" altLang="zh-CN" sz="2000" dirty="0">
                <a:solidFill>
                  <a:srgbClr val="595959"/>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，用户能够自行定义复杂的</a:t>
            </a:r>
            <a:r>
              <a:rPr lang="zh-CN" altLang="en-US" sz="2000" dirty="0">
                <a:solidFill>
                  <a:srgbClr val="1369B2"/>
                </a:solidFill>
                <a:latin typeface="微软雅黑" panose="020B0503020204020204" pitchFamily="34" charset="-122"/>
                <a:ea typeface="微软雅黑" panose="020B0503020204020204" pitchFamily="34" charset="-122"/>
              </a:rPr>
              <a:t>聚合计算逻辑</a:t>
            </a:r>
            <a:r>
              <a:rPr lang="zh-CN" altLang="en-US" sz="2000" dirty="0">
                <a:solidFill>
                  <a:srgbClr val="595959"/>
                </a:solidFill>
                <a:latin typeface="微软雅黑" panose="020B0503020204020204" pitchFamily="34" charset="-122"/>
                <a:ea typeface="微软雅黑" panose="020B0503020204020204" pitchFamily="34" charset="-122"/>
              </a:rPr>
              <a:t>，提高数据汇总分析的</a:t>
            </a:r>
            <a:r>
              <a:rPr lang="zh-CN" altLang="en-US" sz="2000" dirty="0">
                <a:solidFill>
                  <a:srgbClr val="1369B2"/>
                </a:solidFill>
                <a:latin typeface="微软雅黑" panose="020B0503020204020204" pitchFamily="34" charset="-122"/>
                <a:ea typeface="微软雅黑" panose="020B0503020204020204" pitchFamily="34" charset="-122"/>
              </a:rPr>
              <a:t>灵活性</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针对性</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053530"/>
            <a:ext cx="10513168"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在使用</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实现</a:t>
            </a:r>
            <a:r>
              <a:rPr lang="en-US" altLang="zh-CN" sz="2000" dirty="0">
                <a:solidFill>
                  <a:srgbClr val="595959"/>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时，通常需要创建两个类，其中一个类实现</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提供的</a:t>
            </a:r>
            <a:r>
              <a:rPr lang="en-US" altLang="zh-CN" sz="2000" dirty="0">
                <a:solidFill>
                  <a:srgbClr val="1369B2"/>
                </a:solidFill>
                <a:latin typeface="微软雅黑" panose="020B0503020204020204" pitchFamily="34" charset="-122"/>
                <a:ea typeface="微软雅黑" panose="020B0503020204020204" pitchFamily="34" charset="-122"/>
              </a:rPr>
              <a:t>GenericUDAFResolver2</a:t>
            </a:r>
            <a:r>
              <a:rPr lang="zh-CN" altLang="en-US" sz="2000" dirty="0">
                <a:solidFill>
                  <a:srgbClr val="1369B2"/>
                </a:solidFill>
                <a:latin typeface="微软雅黑" panose="020B0503020204020204" pitchFamily="34" charset="-122"/>
                <a:ea typeface="微软雅黑" panose="020B0503020204020204" pitchFamily="34" charset="-122"/>
              </a:rPr>
              <a:t>接口</a:t>
            </a:r>
            <a:r>
              <a:rPr lang="zh-CN" altLang="en-US" sz="2000" dirty="0">
                <a:solidFill>
                  <a:srgbClr val="595959"/>
                </a:solidFill>
                <a:latin typeface="微软雅黑" panose="020B0503020204020204" pitchFamily="34" charset="-122"/>
                <a:ea typeface="微软雅黑" panose="020B0503020204020204" pitchFamily="34" charset="-122"/>
              </a:rPr>
              <a:t>，另外一个类继承</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提供的</a:t>
            </a:r>
            <a:r>
              <a:rPr lang="en-US" altLang="zh-CN" sz="2000" dirty="0" err="1">
                <a:solidFill>
                  <a:srgbClr val="1369B2"/>
                </a:solidFill>
                <a:latin typeface="微软雅黑" panose="020B0503020204020204" pitchFamily="34" charset="-122"/>
                <a:ea typeface="微软雅黑" panose="020B0503020204020204" pitchFamily="34" charset="-122"/>
              </a:rPr>
              <a:t>GenericUDAFEvaluator</a:t>
            </a:r>
            <a:r>
              <a:rPr lang="zh-CN" altLang="en-US" sz="2000" dirty="0">
                <a:solidFill>
                  <a:srgbClr val="1369B2"/>
                </a:solidFill>
                <a:latin typeface="微软雅黑" panose="020B0503020204020204" pitchFamily="34" charset="-122"/>
                <a:ea typeface="微软雅黑" panose="020B0503020204020204" pitchFamily="34" charset="-122"/>
              </a:rPr>
              <a:t>基类</a:t>
            </a:r>
            <a:r>
              <a:rPr lang="zh-CN" altLang="en-US" sz="2000" dirty="0">
                <a:solidFill>
                  <a:srgbClr val="595959"/>
                </a:solidFill>
                <a:latin typeface="微软雅黑" panose="020B0503020204020204" pitchFamily="34" charset="-122"/>
                <a:ea typeface="微软雅黑" panose="020B0503020204020204" pitchFamily="34" charset="-122"/>
              </a:rPr>
              <a:t>，具体介绍如下。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266105" y="2925738"/>
            <a:ext cx="7392567" cy="2887730"/>
            <a:chOff x="2734656" y="2791708"/>
            <a:chExt cx="5343198" cy="2087200"/>
          </a:xfrm>
        </p:grpSpPr>
        <p:sp>
          <p:nvSpPr>
            <p:cNvPr id="8"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9"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2"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4"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5"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6"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7"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fontScale="85000" lnSpcReduction="20000"/>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2.GenericUDAFEvaluator</a:t>
              </a: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基类</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fontScale="85000" lnSpcReduction="20000"/>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GenericUDAFResolver2</a:t>
              </a: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接口</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916800"/>
            <a:ext cx="10484691"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GenericUDAFResolver2</a:t>
            </a:r>
            <a:r>
              <a:rPr lang="zh-CN" altLang="en-US" sz="2000" dirty="0">
                <a:solidFill>
                  <a:srgbClr val="1369B2"/>
                </a:solidFill>
              </a:rPr>
              <a:t>接口</a:t>
            </a:r>
            <a:r>
              <a:rPr lang="zh-CN" altLang="en-US" sz="2000" dirty="0">
                <a:solidFill>
                  <a:srgbClr val="595959"/>
                </a:solidFill>
              </a:rPr>
              <a:t>的核心作用是校验</a:t>
            </a:r>
            <a:r>
              <a:rPr lang="en-US" altLang="zh-CN" sz="2000" dirty="0">
                <a:solidFill>
                  <a:srgbClr val="595959"/>
                </a:solidFill>
              </a:rPr>
              <a:t>UDAF</a:t>
            </a:r>
            <a:r>
              <a:rPr lang="zh-CN" altLang="en-US" sz="2000" dirty="0">
                <a:solidFill>
                  <a:srgbClr val="595959"/>
                </a:solidFill>
              </a:rPr>
              <a:t>输入参数的合法性，并获取与查询语句相关的信息，为后续的聚合计算提供必要的元数据支持。实现</a:t>
            </a:r>
            <a:r>
              <a:rPr lang="en-US" altLang="zh-CN" sz="2000" dirty="0">
                <a:solidFill>
                  <a:srgbClr val="595959"/>
                </a:solidFill>
              </a:rPr>
              <a:t>GenericUDAFResolver2</a:t>
            </a:r>
            <a:r>
              <a:rPr lang="zh-CN" altLang="en-US" sz="2000" dirty="0">
                <a:solidFill>
                  <a:srgbClr val="595959"/>
                </a:solidFill>
              </a:rPr>
              <a:t>接口的类需要重写两个重载的</a:t>
            </a:r>
            <a:r>
              <a:rPr lang="en-US" altLang="zh-CN" sz="2000" dirty="0" err="1">
                <a:solidFill>
                  <a:srgbClr val="1369B2"/>
                </a:solidFill>
              </a:rPr>
              <a:t>getEvaluator</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，其签名如下。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3789834"/>
            <a:ext cx="9848058" cy="19442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9" y="4103136"/>
            <a:ext cx="8144918"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GenericUDAFEvaluator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getEvaluator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GenericUDAFParameterInfo</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genericUDAFParameterInfo</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GenericUDAFEvaluator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getEvaluator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TypeInfo</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typeInfos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5321507" y="4532488"/>
            <a:ext cx="3077955" cy="48148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flipV="1">
            <a:off x="8399462" y="4135528"/>
            <a:ext cx="0" cy="48352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286351" y="3147950"/>
            <a:ext cx="3273345" cy="9875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8" name="文本框 7"/>
          <p:cNvSpPr txBox="1"/>
          <p:nvPr/>
        </p:nvSpPr>
        <p:spPr>
          <a:xfrm>
            <a:off x="7304965" y="3131754"/>
            <a:ext cx="3168345"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GenericUDAFParameterInfo</a:t>
            </a:r>
            <a:r>
              <a:rPr lang="zh-CN" altLang="en-US" sz="1600" dirty="0">
                <a:solidFill>
                  <a:srgbClr val="FF0000"/>
                </a:solidFill>
                <a:latin typeface="微软雅黑" panose="020B0503020204020204" pitchFamily="34" charset="-122"/>
                <a:ea typeface="微软雅黑" panose="020B0503020204020204" pitchFamily="34" charset="-122"/>
              </a:rPr>
              <a:t>对象，封装了查询语句完整的信息</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9" name="矩形 28"/>
          <p:cNvSpPr/>
          <p:nvPr/>
        </p:nvSpPr>
        <p:spPr>
          <a:xfrm>
            <a:off x="7304965" y="5048402"/>
            <a:ext cx="1094497" cy="48148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0" name="直接箭头连接符 29"/>
          <p:cNvCxnSpPr/>
          <p:nvPr/>
        </p:nvCxnSpPr>
        <p:spPr>
          <a:xfrm>
            <a:off x="8399462" y="5251149"/>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940689" y="5806197"/>
            <a:ext cx="2106846" cy="63452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2" name="文本框 7"/>
          <p:cNvSpPr txBox="1"/>
          <p:nvPr/>
        </p:nvSpPr>
        <p:spPr>
          <a:xfrm>
            <a:off x="6959303" y="5938089"/>
            <a:ext cx="208823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TypeInfo</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1629594"/>
            <a:ext cx="10484691"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595959"/>
                </a:solidFill>
              </a:rPr>
              <a:t>GenericUDAFEvaluator</a:t>
            </a:r>
            <a:r>
              <a:rPr lang="zh-CN" altLang="en-US" sz="2000" dirty="0">
                <a:solidFill>
                  <a:srgbClr val="595959"/>
                </a:solidFill>
              </a:rPr>
              <a:t>基类用于定义</a:t>
            </a:r>
            <a:r>
              <a:rPr lang="en-US" altLang="zh-CN" sz="2000" dirty="0">
                <a:solidFill>
                  <a:srgbClr val="595959"/>
                </a:solidFill>
              </a:rPr>
              <a:t>UDAF</a:t>
            </a:r>
            <a:r>
              <a:rPr lang="zh-CN" altLang="en-US" sz="2000" dirty="0">
                <a:solidFill>
                  <a:srgbClr val="595959"/>
                </a:solidFill>
              </a:rPr>
              <a:t>的聚合计算逻辑。继承</a:t>
            </a:r>
            <a:r>
              <a:rPr lang="en-US" altLang="zh-CN" sz="2000" dirty="0" err="1">
                <a:solidFill>
                  <a:srgbClr val="595959"/>
                </a:solidFill>
              </a:rPr>
              <a:t>GenericUDAFEvaluator</a:t>
            </a:r>
            <a:r>
              <a:rPr lang="zh-CN" altLang="en-US" sz="2000" dirty="0">
                <a:solidFill>
                  <a:srgbClr val="595959"/>
                </a:solidFill>
              </a:rPr>
              <a:t>基类的子类需要重写七个方法，分别是</a:t>
            </a:r>
            <a:r>
              <a:rPr lang="en-US" altLang="zh-CN" sz="2000" dirty="0" err="1">
                <a:solidFill>
                  <a:srgbClr val="1369B2"/>
                </a:solidFill>
              </a:rPr>
              <a:t>init</a:t>
            </a:r>
            <a:r>
              <a:rPr lang="en-US" altLang="zh-CN" sz="2000" dirty="0">
                <a:solidFill>
                  <a:srgbClr val="1369B2"/>
                </a:solidFill>
              </a:rPr>
              <a:t>()</a:t>
            </a:r>
            <a:r>
              <a:rPr lang="zh-CN" altLang="en-US" sz="2000" dirty="0">
                <a:solidFill>
                  <a:srgbClr val="595959"/>
                </a:solidFill>
              </a:rPr>
              <a:t>、</a:t>
            </a:r>
            <a:r>
              <a:rPr lang="en-US" altLang="zh-CN" sz="2000" dirty="0" err="1">
                <a:solidFill>
                  <a:srgbClr val="1369B2"/>
                </a:solidFill>
              </a:rPr>
              <a:t>getNewAggregationBuffer</a:t>
            </a:r>
            <a:r>
              <a:rPr lang="en-US" altLang="zh-CN" sz="2000" dirty="0">
                <a:solidFill>
                  <a:srgbClr val="1369B2"/>
                </a:solidFill>
              </a:rPr>
              <a:t>()</a:t>
            </a:r>
            <a:r>
              <a:rPr lang="zh-CN" altLang="en-US" sz="2000" dirty="0">
                <a:solidFill>
                  <a:srgbClr val="595959"/>
                </a:solidFill>
              </a:rPr>
              <a:t>、</a:t>
            </a:r>
            <a:r>
              <a:rPr lang="en-US" altLang="zh-CN" sz="2000" dirty="0">
                <a:solidFill>
                  <a:srgbClr val="1369B2"/>
                </a:solidFill>
              </a:rPr>
              <a:t>reset()</a:t>
            </a:r>
            <a:r>
              <a:rPr lang="zh-CN" altLang="en-US" sz="2000" dirty="0">
                <a:solidFill>
                  <a:srgbClr val="595959"/>
                </a:solidFill>
              </a:rPr>
              <a:t>、</a:t>
            </a:r>
            <a:r>
              <a:rPr lang="en-US" altLang="zh-CN" sz="2000" dirty="0">
                <a:solidFill>
                  <a:srgbClr val="1369B2"/>
                </a:solidFill>
              </a:rPr>
              <a:t>iterate()</a:t>
            </a:r>
            <a:r>
              <a:rPr lang="zh-CN" altLang="en-US" sz="2000" dirty="0">
                <a:solidFill>
                  <a:srgbClr val="595959"/>
                </a:solidFill>
              </a:rPr>
              <a:t>、</a:t>
            </a:r>
            <a:r>
              <a:rPr lang="en-US" altLang="zh-CN" sz="2000" dirty="0" err="1">
                <a:solidFill>
                  <a:srgbClr val="1369B2"/>
                </a:solidFill>
              </a:rPr>
              <a:t>terminatePartial</a:t>
            </a:r>
            <a:r>
              <a:rPr lang="en-US" altLang="zh-CN" sz="2000" dirty="0">
                <a:solidFill>
                  <a:srgbClr val="1369B2"/>
                </a:solidFill>
              </a:rPr>
              <a:t>()</a:t>
            </a:r>
            <a:r>
              <a:rPr lang="zh-CN" altLang="en-US" sz="2000" dirty="0">
                <a:solidFill>
                  <a:srgbClr val="595959"/>
                </a:solidFill>
              </a:rPr>
              <a:t>、</a:t>
            </a:r>
            <a:r>
              <a:rPr lang="en-US" altLang="zh-CN" sz="2000" dirty="0">
                <a:solidFill>
                  <a:srgbClr val="1369B2"/>
                </a:solidFill>
              </a:rPr>
              <a:t>merge()</a:t>
            </a:r>
            <a:r>
              <a:rPr lang="zh-CN" altLang="en-US" sz="2000" dirty="0">
                <a:solidFill>
                  <a:srgbClr val="595959"/>
                </a:solidFill>
              </a:rPr>
              <a:t>和</a:t>
            </a:r>
            <a:r>
              <a:rPr lang="en-US" altLang="zh-CN" sz="2000" dirty="0">
                <a:solidFill>
                  <a:srgbClr val="1369B2"/>
                </a:solidFill>
              </a:rPr>
              <a:t>terminate()</a:t>
            </a:r>
            <a:r>
              <a:rPr lang="zh-CN" altLang="en-US" sz="2000" dirty="0">
                <a:solidFill>
                  <a:srgbClr val="595959"/>
                </a:solidFill>
              </a:rPr>
              <a:t>，具体介绍如下。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24"/>
          <p:cNvSpPr/>
          <p:nvPr/>
        </p:nvSpPr>
        <p:spPr>
          <a:xfrm>
            <a:off x="1143690" y="3285778"/>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a:t>
            </a:r>
            <a:r>
              <a:rPr lang="en-US" altLang="zh-CN" sz="2000" dirty="0" err="1">
                <a:latin typeface="微软雅黑" panose="020B0503020204020204" pitchFamily="34" charset="-122"/>
                <a:ea typeface="微软雅黑" panose="020B0503020204020204" pitchFamily="34" charset="-122"/>
              </a:rPr>
              <a:t>init</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16" name="1"/>
          <p:cNvSpPr txBox="1"/>
          <p:nvPr/>
        </p:nvSpPr>
        <p:spPr>
          <a:xfrm>
            <a:off x="1011113" y="4208795"/>
            <a:ext cx="10484691"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1369B2"/>
                </a:solidFill>
              </a:rPr>
              <a:t>init</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的核心作用是根据</a:t>
            </a:r>
            <a:r>
              <a:rPr lang="en-US" altLang="zh-CN" sz="2000" dirty="0">
                <a:solidFill>
                  <a:srgbClr val="595959"/>
                </a:solidFill>
              </a:rPr>
              <a:t>Hive</a:t>
            </a:r>
            <a:r>
              <a:rPr lang="zh-CN" altLang="en-US" sz="2000" dirty="0">
                <a:solidFill>
                  <a:srgbClr val="595959"/>
                </a:solidFill>
              </a:rPr>
              <a:t>分阶段聚合的不同执行模型，完成相应的数据通道初始化。其主要工作包括</a:t>
            </a:r>
            <a:r>
              <a:rPr lang="zh-CN" altLang="en-US" sz="2000" dirty="0">
                <a:solidFill>
                  <a:srgbClr val="1369B2"/>
                </a:solidFill>
              </a:rPr>
              <a:t>定义输入</a:t>
            </a:r>
            <a:r>
              <a:rPr lang="zh-CN" altLang="en-US" sz="2000" dirty="0">
                <a:solidFill>
                  <a:srgbClr val="595959"/>
                </a:solidFill>
              </a:rPr>
              <a:t>与</a:t>
            </a:r>
            <a:r>
              <a:rPr lang="zh-CN" altLang="en-US" sz="2000" dirty="0">
                <a:solidFill>
                  <a:srgbClr val="1369B2"/>
                </a:solidFill>
              </a:rPr>
              <a:t>输出值</a:t>
            </a:r>
            <a:r>
              <a:rPr lang="zh-CN" altLang="en-US" sz="2000" dirty="0">
                <a:solidFill>
                  <a:srgbClr val="595959"/>
                </a:solidFill>
              </a:rPr>
              <a:t>的数据类型描述器，以及创建用于存储中间结果的容器。通过这种方式，</a:t>
            </a:r>
            <a:r>
              <a:rPr lang="en-US" altLang="zh-CN" sz="2000" dirty="0" err="1">
                <a:solidFill>
                  <a:srgbClr val="1369B2"/>
                </a:solidFill>
              </a:rPr>
              <a:t>init</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能够动态适配各个聚合阶段的需求，为其他方法提供统一的数据交互标准，从而实现分阶段聚合的</a:t>
            </a:r>
            <a:r>
              <a:rPr lang="zh-CN" altLang="en-US" sz="2000" dirty="0">
                <a:solidFill>
                  <a:srgbClr val="1369B2"/>
                </a:solidFill>
              </a:rPr>
              <a:t>无缝衔接</a:t>
            </a:r>
            <a:r>
              <a:rPr lang="zh-CN" altLang="en-US" sz="2000" dirty="0">
                <a:solidFill>
                  <a:srgbClr val="595959"/>
                </a:solidFill>
              </a:rPr>
              <a:t>。</a:t>
            </a:r>
            <a:endParaRPr lang="zh-CN" altLang="en-US" sz="2000" dirty="0">
              <a:solidFill>
                <a:srgbClr val="595959"/>
              </a:solidFill>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24"/>
          <p:cNvSpPr/>
          <p:nvPr/>
        </p:nvSpPr>
        <p:spPr>
          <a:xfrm>
            <a:off x="1143690"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a:t>
            </a:r>
            <a:r>
              <a:rPr lang="en-US" altLang="zh-CN" sz="2000" dirty="0" err="1">
                <a:latin typeface="微软雅黑" panose="020B0503020204020204" pitchFamily="34" charset="-122"/>
                <a:ea typeface="微软雅黑" panose="020B0503020204020204" pitchFamily="34" charset="-122"/>
              </a:rPr>
              <a:t>init</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16" name="1"/>
          <p:cNvSpPr txBox="1"/>
          <p:nvPr/>
        </p:nvSpPr>
        <p:spPr>
          <a:xfrm>
            <a:off x="1011113" y="2696627"/>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的分布式环境中，聚合计算通常会被拆分为多个阶段，以提升并行度和计算效率。</a:t>
            </a:r>
            <a:r>
              <a:rPr lang="en-US" altLang="zh-CN" sz="2000" dirty="0" err="1">
                <a:solidFill>
                  <a:srgbClr val="595959"/>
                </a:solidFill>
              </a:rPr>
              <a:t>init</a:t>
            </a:r>
            <a:r>
              <a:rPr lang="en-US" altLang="zh-CN" sz="2000" dirty="0">
                <a:solidFill>
                  <a:srgbClr val="595959"/>
                </a:solidFill>
              </a:rPr>
              <a:t>()</a:t>
            </a:r>
            <a:r>
              <a:rPr lang="zh-CN" altLang="en-US" sz="2000" dirty="0">
                <a:solidFill>
                  <a:srgbClr val="595959"/>
                </a:solidFill>
              </a:rPr>
              <a:t>方法会根据不同的聚合阶段进行初始化，其常见取值如下。</a:t>
            </a:r>
            <a:endParaRPr lang="zh-CN" altLang="en-US" sz="2000" dirty="0">
              <a:solidFill>
                <a:srgbClr val="595959"/>
              </a:solidFill>
            </a:endParaRPr>
          </a:p>
        </p:txBody>
      </p:sp>
      <p:sp>
        <p:nvSpPr>
          <p:cNvPr id="18" name="椭圆 17"/>
          <p:cNvSpPr/>
          <p:nvPr/>
        </p:nvSpPr>
        <p:spPr bwMode="auto">
          <a:xfrm rot="574600">
            <a:off x="1019353" y="4288162"/>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9" name="TextBox 7"/>
          <p:cNvSpPr txBox="1">
            <a:spLocks noChangeArrowheads="1"/>
          </p:cNvSpPr>
          <p:nvPr/>
        </p:nvSpPr>
        <p:spPr bwMode="auto">
          <a:xfrm>
            <a:off x="1060728" y="4319218"/>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1</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2" name="矩形 21"/>
          <p:cNvSpPr/>
          <p:nvPr/>
        </p:nvSpPr>
        <p:spPr>
          <a:xfrm>
            <a:off x="1507918" y="4277946"/>
            <a:ext cx="156295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PARTIAL1</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23" name="矩形 22"/>
          <p:cNvSpPr/>
          <p:nvPr/>
        </p:nvSpPr>
        <p:spPr>
          <a:xfrm>
            <a:off x="1521321" y="5775362"/>
            <a:ext cx="1635384"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PARTIAL2</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4" name="直接连接符 23"/>
          <p:cNvCxnSpPr/>
          <p:nvPr/>
        </p:nvCxnSpPr>
        <p:spPr>
          <a:xfrm flipV="1">
            <a:off x="1439567" y="4687912"/>
            <a:ext cx="9242928" cy="2313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33" name="直接连接符 32"/>
          <p:cNvCxnSpPr/>
          <p:nvPr/>
        </p:nvCxnSpPr>
        <p:spPr>
          <a:xfrm flipV="1">
            <a:off x="1483794" y="6094090"/>
            <a:ext cx="9242928" cy="72008"/>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7" name="矩形 36"/>
          <p:cNvSpPr/>
          <p:nvPr/>
        </p:nvSpPr>
        <p:spPr>
          <a:xfrm>
            <a:off x="2998862" y="3933850"/>
            <a:ext cx="7992888"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用于从</a:t>
            </a:r>
            <a:r>
              <a:rPr lang="zh-CN" altLang="en-US" sz="1800" dirty="0">
                <a:solidFill>
                  <a:srgbClr val="1369B2"/>
                </a:solidFill>
                <a:latin typeface="微软雅黑" panose="020B0503020204020204" pitchFamily="34" charset="-122"/>
                <a:ea typeface="微软雅黑" panose="020B0503020204020204" pitchFamily="34" charset="-122"/>
              </a:rPr>
              <a:t>原始输入数据生成部分聚合结果</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00" dirty="0" err="1">
                <a:solidFill>
                  <a:schemeClr val="tx1">
                    <a:lumMod val="65000"/>
                    <a:lumOff val="35000"/>
                  </a:schemeClr>
                </a:solidFill>
                <a:latin typeface="微软雅黑" panose="020B0503020204020204" pitchFamily="34" charset="-122"/>
                <a:ea typeface="微软雅黑" panose="020B0503020204020204" pitchFamily="34" charset="-122"/>
              </a:rPr>
              <a:t>init</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方法初始化输入为原始字段类型，输出为部分聚合结果的数据结构。</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椭圆 37"/>
          <p:cNvSpPr/>
          <p:nvPr/>
        </p:nvSpPr>
        <p:spPr bwMode="auto">
          <a:xfrm rot="574600">
            <a:off x="1019353" y="577318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9" name="TextBox 28"/>
          <p:cNvSpPr txBox="1">
            <a:spLocks noChangeArrowheads="1"/>
          </p:cNvSpPr>
          <p:nvPr/>
        </p:nvSpPr>
        <p:spPr bwMode="auto">
          <a:xfrm>
            <a:off x="1060728" y="5804236"/>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2</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42" name="矩形 41"/>
          <p:cNvSpPr/>
          <p:nvPr/>
        </p:nvSpPr>
        <p:spPr>
          <a:xfrm>
            <a:off x="3070870" y="5374010"/>
            <a:ext cx="7920880"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合并来自不同并行任务的部分</a:t>
            </a:r>
            <a:r>
              <a:rPr lang="zh-CN" altLang="en-US" sz="1800" dirty="0">
                <a:solidFill>
                  <a:srgbClr val="1369B2"/>
                </a:solidFill>
                <a:latin typeface="微软雅黑" panose="020B0503020204020204" pitchFamily="34" charset="-122"/>
                <a:ea typeface="微软雅黑" panose="020B0503020204020204" pitchFamily="34" charset="-122"/>
              </a:rPr>
              <a:t>聚合结果</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00" dirty="0" err="1">
                <a:solidFill>
                  <a:schemeClr val="tx1">
                    <a:lumMod val="65000"/>
                    <a:lumOff val="35000"/>
                  </a:schemeClr>
                </a:solidFill>
                <a:latin typeface="微软雅黑" panose="020B0503020204020204" pitchFamily="34" charset="-122"/>
                <a:ea typeface="微软雅黑" panose="020B0503020204020204" pitchFamily="34" charset="-122"/>
              </a:rPr>
              <a:t>init</a:t>
            </a:r>
            <a:r>
              <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方法初始化输入与输出均为部分聚合结果的数据结构。</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5" name="圆角矩形 24"/>
          <p:cNvSpPr/>
          <p:nvPr/>
        </p:nvSpPr>
        <p:spPr>
          <a:xfrm>
            <a:off x="1143690"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a:t>
            </a:r>
            <a:r>
              <a:rPr lang="en-US" altLang="zh-CN" sz="2000" dirty="0" err="1">
                <a:latin typeface="微软雅黑" panose="020B0503020204020204" pitchFamily="34" charset="-122"/>
                <a:ea typeface="微软雅黑" panose="020B0503020204020204" pitchFamily="34" charset="-122"/>
              </a:rPr>
              <a:t>init</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18" name="椭圆 17"/>
          <p:cNvSpPr/>
          <p:nvPr/>
        </p:nvSpPr>
        <p:spPr bwMode="auto">
          <a:xfrm rot="574600">
            <a:off x="1019353" y="3280050"/>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19" name="TextBox 7"/>
          <p:cNvSpPr txBox="1">
            <a:spLocks noChangeArrowheads="1"/>
          </p:cNvSpPr>
          <p:nvPr/>
        </p:nvSpPr>
        <p:spPr bwMode="auto">
          <a:xfrm>
            <a:off x="1060728" y="3311106"/>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3</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22" name="矩形 21"/>
          <p:cNvSpPr/>
          <p:nvPr/>
        </p:nvSpPr>
        <p:spPr>
          <a:xfrm>
            <a:off x="1507918" y="3269834"/>
            <a:ext cx="1562952" cy="41735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lnSpc>
                <a:spcPct val="130000"/>
              </a:lnSpc>
              <a:spcAft>
                <a:spcPts val="300"/>
              </a:spcAft>
              <a:defRPr/>
            </a:pPr>
            <a:r>
              <a:rPr lang="en-US" altLang="zh-CN" sz="1800" b="1" kern="0" dirty="0">
                <a:solidFill>
                  <a:srgbClr val="0070C0"/>
                </a:solidFill>
                <a:latin typeface="微软雅黑" panose="020B0503020204020204" pitchFamily="34" charset="-122"/>
                <a:ea typeface="微软雅黑" panose="020B0503020204020204" pitchFamily="34" charset="-122"/>
              </a:rPr>
              <a:t>FINAL</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23" name="矩形 22"/>
          <p:cNvSpPr/>
          <p:nvPr/>
        </p:nvSpPr>
        <p:spPr>
          <a:xfrm>
            <a:off x="1521321" y="4767250"/>
            <a:ext cx="1752403" cy="369332"/>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defTabSz="914400">
              <a:defRPr/>
            </a:pPr>
            <a:r>
              <a:rPr lang="en-US" altLang="zh-CN" sz="1800" b="1" kern="0" dirty="0">
                <a:solidFill>
                  <a:srgbClr val="0070C0"/>
                </a:solidFill>
                <a:latin typeface="微软雅黑" panose="020B0503020204020204" pitchFamily="34" charset="-122"/>
                <a:ea typeface="微软雅黑" panose="020B0503020204020204" pitchFamily="34" charset="-122"/>
              </a:rPr>
              <a:t>COMPLETE</a:t>
            </a:r>
            <a:r>
              <a:rPr kumimoji="0" lang="zh-CN" altLang="en-US"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 </a:t>
            </a:r>
            <a:endParaRPr kumimoji="0" lang="zh-CN" altLang="en-US" sz="18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endParaRPr>
          </a:p>
        </p:txBody>
      </p:sp>
      <p:cxnSp>
        <p:nvCxnSpPr>
          <p:cNvPr id="24" name="直接连接符 23"/>
          <p:cNvCxnSpPr/>
          <p:nvPr/>
        </p:nvCxnSpPr>
        <p:spPr>
          <a:xfrm flipV="1">
            <a:off x="1439567" y="3679800"/>
            <a:ext cx="9242928" cy="23134"/>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cxnSp>
        <p:nvCxnSpPr>
          <p:cNvPr id="33" name="直接连接符 32"/>
          <p:cNvCxnSpPr/>
          <p:nvPr/>
        </p:nvCxnSpPr>
        <p:spPr>
          <a:xfrm flipV="1">
            <a:off x="1483794" y="5085978"/>
            <a:ext cx="9242928" cy="72008"/>
          </a:xfrm>
          <a:prstGeom prst="line">
            <a:avLst/>
          </a:prstGeom>
          <a:solidFill>
            <a:srgbClr val="3BCCFF"/>
          </a:solidFill>
          <a:ln w="12700" cap="flat" cmpd="sng" algn="ctr">
            <a:solidFill>
              <a:srgbClr val="19C3FF"/>
            </a:solidFill>
            <a:prstDash val="solid"/>
            <a:round/>
            <a:headEnd type="none" w="med" len="med"/>
            <a:tailEnd type="none" w="med" len="med"/>
          </a:ln>
          <a:effectLst>
            <a:outerShdw blurRad="25400" dist="12700" dir="2700000" algn="tl" rotWithShape="0">
              <a:prstClr val="black">
                <a:alpha val="40000"/>
              </a:prstClr>
            </a:outerShdw>
          </a:effectLst>
        </p:spPr>
      </p:cxnSp>
      <p:sp>
        <p:nvSpPr>
          <p:cNvPr id="37" name="矩形 36"/>
          <p:cNvSpPr/>
          <p:nvPr/>
        </p:nvSpPr>
        <p:spPr>
          <a:xfrm>
            <a:off x="2998862" y="2925738"/>
            <a:ext cx="7992888"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用于</a:t>
            </a:r>
            <a:r>
              <a:rPr lang="zh-CN" altLang="en-US" sz="1800" dirty="0">
                <a:solidFill>
                  <a:srgbClr val="1369B2"/>
                </a:solidFill>
                <a:latin typeface="微软雅黑" panose="020B0503020204020204" pitchFamily="34" charset="-122"/>
                <a:ea typeface="微软雅黑" panose="020B0503020204020204" pitchFamily="34" charset="-122"/>
              </a:rPr>
              <a:t>接收</a:t>
            </a:r>
            <a:r>
              <a:rPr lang="en-US" altLang="zh-CN" sz="1800" dirty="0">
                <a:solidFill>
                  <a:srgbClr val="1369B2"/>
                </a:solidFill>
                <a:latin typeface="微软雅黑" panose="020B0503020204020204" pitchFamily="34" charset="-122"/>
                <a:ea typeface="微软雅黑" panose="020B0503020204020204" pitchFamily="34" charset="-122"/>
              </a:rPr>
              <a:t>PARTIAL2</a:t>
            </a:r>
            <a:r>
              <a:rPr lang="zh-CN" altLang="en-US" sz="1800" dirty="0">
                <a:solidFill>
                  <a:srgbClr val="1369B2"/>
                </a:solidFill>
                <a:latin typeface="微软雅黑" panose="020B0503020204020204" pitchFamily="34" charset="-122"/>
                <a:ea typeface="微软雅黑" panose="020B0503020204020204" pitchFamily="34" charset="-122"/>
              </a:rPr>
              <a:t>的输出并计算最终聚合结果</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00" dirty="0" err="1">
                <a:solidFill>
                  <a:srgbClr val="1369B2"/>
                </a:solidFill>
                <a:latin typeface="微软雅黑" panose="020B0503020204020204" pitchFamily="34" charset="-122"/>
                <a:ea typeface="微软雅黑" panose="020B0503020204020204" pitchFamily="34" charset="-122"/>
              </a:rPr>
              <a:t>init</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方法</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初始化输入为部分聚合结果，输出为最终聚合结果的数据类型。</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椭圆 37"/>
          <p:cNvSpPr/>
          <p:nvPr/>
        </p:nvSpPr>
        <p:spPr bwMode="auto">
          <a:xfrm rot="574600">
            <a:off x="1019353" y="4765068"/>
            <a:ext cx="432000" cy="432000"/>
          </a:xfrm>
          <a:prstGeom prst="ellipse">
            <a:avLst/>
          </a:prstGeom>
          <a:solidFill>
            <a:srgbClr val="3BCCFF"/>
          </a:solidFill>
          <a:ln w="28575" cap="flat" cmpd="sng" algn="ctr">
            <a:noFill/>
            <a:prstDash val="solid"/>
            <a:round/>
            <a:headEnd type="none" w="med" len="med"/>
            <a:tailEnd type="none" w="med" len="med"/>
          </a:ln>
          <a:effectLst>
            <a:outerShdw blurRad="25400" dist="12700" dir="2700000" algn="tl" rotWithShape="0">
              <a:prstClr val="black">
                <a:alpha val="40000"/>
              </a:prstClr>
            </a:outerShdw>
          </a:effec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buFont typeface="Arial" panose="020B0604020202020204" pitchFamily="34" charset="0"/>
              <a:buNone/>
            </a:pPr>
            <a:endParaRPr lang="zh-CN" altLang="en-US" dirty="0">
              <a:solidFill>
                <a:schemeClr val="bg1"/>
              </a:solidFill>
              <a:latin typeface="Arial" panose="020B0604020202020204" pitchFamily="34" charset="0"/>
            </a:endParaRPr>
          </a:p>
        </p:txBody>
      </p:sp>
      <p:sp>
        <p:nvSpPr>
          <p:cNvPr id="39" name="TextBox 28"/>
          <p:cNvSpPr txBox="1">
            <a:spLocks noChangeArrowheads="1"/>
          </p:cNvSpPr>
          <p:nvPr/>
        </p:nvSpPr>
        <p:spPr bwMode="auto">
          <a:xfrm>
            <a:off x="1060728" y="4796124"/>
            <a:ext cx="348172"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rPr>
              <a:t>4</a:t>
            </a:r>
            <a:endParaRPr kumimoji="0" lang="zh-CN" altLang="en-US" sz="1800" b="1" i="0" u="none" strike="noStrike" kern="0" cap="none" spc="0" normalizeH="0" baseline="0" noProof="0" dirty="0">
              <a:ln>
                <a:noFill/>
              </a:ln>
              <a:solidFill>
                <a:sysClr val="window" lastClr="FFFFFF"/>
              </a:solidFill>
              <a:effectLst/>
              <a:uLnTx/>
              <a:uFillTx/>
              <a:latin typeface="Verdana" panose="020B0604030504040204" pitchFamily="34" charset="0"/>
              <a:ea typeface="宋体" panose="02010600030101010101" pitchFamily="2" charset="-122"/>
            </a:endParaRPr>
          </a:p>
        </p:txBody>
      </p:sp>
      <p:sp>
        <p:nvSpPr>
          <p:cNvPr id="42" name="矩形 41"/>
          <p:cNvSpPr/>
          <p:nvPr/>
        </p:nvSpPr>
        <p:spPr>
          <a:xfrm>
            <a:off x="3070870" y="4365898"/>
            <a:ext cx="7920880" cy="77745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30000"/>
              </a:lnSpc>
              <a:spcAft>
                <a:spcPts val="300"/>
              </a:spcAft>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用于从</a:t>
            </a:r>
            <a:r>
              <a:rPr lang="zh-CN" altLang="en-US" sz="1800" dirty="0">
                <a:solidFill>
                  <a:srgbClr val="1369B2"/>
                </a:solidFill>
                <a:latin typeface="微软雅黑" panose="020B0503020204020204" pitchFamily="34" charset="-122"/>
                <a:ea typeface="微软雅黑" panose="020B0503020204020204" pitchFamily="34" charset="-122"/>
              </a:rPr>
              <a:t>原始输入直接生成最终聚合结果</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800" dirty="0" err="1">
                <a:solidFill>
                  <a:srgbClr val="1369B2"/>
                </a:solidFill>
                <a:latin typeface="微软雅黑" panose="020B0503020204020204" pitchFamily="34" charset="-122"/>
                <a:ea typeface="微软雅黑" panose="020B0503020204020204" pitchFamily="34" charset="-122"/>
              </a:rPr>
              <a:t>init</a:t>
            </a:r>
            <a:r>
              <a:rPr lang="en-US" altLang="zh-CN" sz="1800" dirty="0">
                <a:solidFill>
                  <a:srgbClr val="1369B2"/>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方法</a:t>
            </a: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初始化输入为原始字段类型，输出为最终聚合结果的数据类型。</a:t>
            </a:r>
            <a:endParaRPr lang="en-US" altLang="zh-CN"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2780896"/>
            <a:ext cx="3139876"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1369B2"/>
                </a:solidFill>
              </a:rPr>
              <a:t>init</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的签名如下。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3789834"/>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9" y="4103136"/>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init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(Mode m,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parameters)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5" name="矩形 24"/>
          <p:cNvSpPr/>
          <p:nvPr/>
        </p:nvSpPr>
        <p:spPr>
          <a:xfrm>
            <a:off x="5087095" y="4197165"/>
            <a:ext cx="360040"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圆角矩形 24"/>
          <p:cNvSpPr/>
          <p:nvPr/>
        </p:nvSpPr>
        <p:spPr>
          <a:xfrm>
            <a:off x="1054646"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(1) </a:t>
            </a:r>
            <a:r>
              <a:rPr lang="en-US" altLang="zh-CN" sz="2000" dirty="0" err="1">
                <a:latin typeface="微软雅黑" panose="020B0503020204020204" pitchFamily="34" charset="-122"/>
                <a:ea typeface="微软雅黑" panose="020B0503020204020204" pitchFamily="34" charset="-122"/>
              </a:rPr>
              <a:t>init</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cxnSp>
        <p:nvCxnSpPr>
          <p:cNvPr id="16" name="直接箭头连接符 15"/>
          <p:cNvCxnSpPr/>
          <p:nvPr/>
        </p:nvCxnSpPr>
        <p:spPr>
          <a:xfrm>
            <a:off x="5446602" y="4403601"/>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987829" y="4958649"/>
            <a:ext cx="2106846" cy="111947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9" name="文本框 7"/>
          <p:cNvSpPr txBox="1"/>
          <p:nvPr/>
        </p:nvSpPr>
        <p:spPr>
          <a:xfrm>
            <a:off x="4006443" y="5013970"/>
            <a:ext cx="2088232"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a:solidFill>
                  <a:srgbClr val="FF0000"/>
                </a:solidFill>
                <a:latin typeface="微软雅黑" panose="020B0503020204020204" pitchFamily="34" charset="-122"/>
                <a:ea typeface="微软雅黑" panose="020B0503020204020204" pitchFamily="34" charset="-122"/>
              </a:rPr>
              <a:t>Mode</a:t>
            </a:r>
            <a:r>
              <a:rPr lang="zh-CN" altLang="en-US" sz="1600" dirty="0">
                <a:solidFill>
                  <a:srgbClr val="FF0000"/>
                </a:solidFill>
                <a:latin typeface="微软雅黑" panose="020B0503020204020204" pitchFamily="34" charset="-122"/>
                <a:ea typeface="微软雅黑" panose="020B0503020204020204" pitchFamily="34" charset="-122"/>
              </a:rPr>
              <a:t>枚举，用于指示当前初始化所处的聚合阶段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7463358" y="4176953"/>
            <a:ext cx="1296144"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8759502" y="4456501"/>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7444743" y="5020391"/>
            <a:ext cx="2250857" cy="8576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7463358" y="5075712"/>
            <a:ext cx="223224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ObjectInspector</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556699" cy="1294585"/>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dirty="0" err="1">
                <a:solidFill>
                  <a:srgbClr val="1369B2"/>
                </a:solidFill>
              </a:rPr>
              <a:t>getNewAggregationBuffer</a:t>
            </a:r>
            <a:r>
              <a:rPr lang="en-US" altLang="zh-CN" dirty="0">
                <a:solidFill>
                  <a:srgbClr val="1369B2"/>
                </a:solidFill>
              </a:rPr>
              <a:t>()</a:t>
            </a:r>
            <a:r>
              <a:rPr lang="zh-CN" altLang="en-US" dirty="0">
                <a:solidFill>
                  <a:srgbClr val="1369B2"/>
                </a:solidFill>
              </a:rPr>
              <a:t>方法</a:t>
            </a:r>
            <a:r>
              <a:rPr lang="zh-CN" altLang="en-US" dirty="0">
                <a:solidFill>
                  <a:srgbClr val="595959"/>
                </a:solidFill>
              </a:rPr>
              <a:t>用于创建聚合过程中存储中间结果的容器，即</a:t>
            </a:r>
            <a:r>
              <a:rPr lang="en-US" altLang="zh-CN" dirty="0" err="1">
                <a:solidFill>
                  <a:srgbClr val="595959"/>
                </a:solidFill>
              </a:rPr>
              <a:t>AggregationBuffer</a:t>
            </a:r>
            <a:r>
              <a:rPr lang="zh-CN" altLang="en-US" dirty="0">
                <a:solidFill>
                  <a:srgbClr val="595959"/>
                </a:solidFill>
              </a:rPr>
              <a:t>实例。该实例在</a:t>
            </a:r>
            <a:r>
              <a:rPr lang="zh-CN" altLang="en-US" dirty="0">
                <a:solidFill>
                  <a:srgbClr val="1369B2"/>
                </a:solidFill>
              </a:rPr>
              <a:t>整个聚合逻辑中承担关键作用</a:t>
            </a:r>
            <a:r>
              <a:rPr lang="zh-CN" altLang="en-US" dirty="0">
                <a:solidFill>
                  <a:srgbClr val="595959"/>
                </a:solidFill>
              </a:rPr>
              <a:t>，用于保存计算过程中的中间状态，是实现自定义聚合逻辑的核心数据结构。</a:t>
            </a:r>
            <a:r>
              <a:rPr lang="en-US" altLang="zh-CN" dirty="0" err="1">
                <a:solidFill>
                  <a:srgbClr val="595959"/>
                </a:solidFill>
              </a:rPr>
              <a:t>getNewAggregationBuffer</a:t>
            </a:r>
            <a:r>
              <a:rPr lang="en-US" altLang="zh-CN" dirty="0">
                <a:solidFill>
                  <a:srgbClr val="595959"/>
                </a:solidFill>
              </a:rPr>
              <a:t>()</a:t>
            </a:r>
            <a:r>
              <a:rPr lang="zh-CN" altLang="en-US" dirty="0">
                <a:solidFill>
                  <a:srgbClr val="595959"/>
                </a:solidFill>
              </a:rPr>
              <a:t>方法的签名如下。</a:t>
            </a:r>
            <a:endParaRPr lang="zh-CN" altLang="en-US"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4293890"/>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9" y="4607192"/>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getNewAggregationBuffer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4608512"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(2) </a:t>
            </a:r>
            <a:r>
              <a:rPr lang="en-US" altLang="zh-CN" sz="2000" dirty="0" err="1">
                <a:latin typeface="微软雅黑" panose="020B0503020204020204" pitchFamily="34" charset="-122"/>
                <a:ea typeface="微软雅黑" panose="020B0503020204020204" pitchFamily="34" charset="-122"/>
              </a:rPr>
              <a:t>getNewAggregationBuffer</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26" name="圆角矩形标注 8"/>
          <p:cNvSpPr/>
          <p:nvPr/>
        </p:nvSpPr>
        <p:spPr bwMode="auto">
          <a:xfrm>
            <a:off x="2350790" y="5834804"/>
            <a:ext cx="7560840" cy="704109"/>
          </a:xfrm>
          <a:prstGeom prst="wedgeRoundRectCallout">
            <a:avLst>
              <a:gd name="adj1" fmla="val 17261"/>
              <a:gd name="adj2" fmla="val -74643"/>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该方法的返回值为非</a:t>
            </a:r>
            <a:r>
              <a:rPr lang="en-US" altLang="zh-CN" sz="1600" dirty="0">
                <a:solidFill>
                  <a:srgbClr val="FF0000"/>
                </a:solidFill>
                <a:latin typeface="微软雅黑" panose="020B0503020204020204" pitchFamily="34" charset="-122"/>
                <a:ea typeface="微软雅黑" panose="020B0503020204020204" pitchFamily="34" charset="-122"/>
              </a:rPr>
              <a:t>null</a:t>
            </a:r>
            <a:r>
              <a:rPr lang="zh-CN" altLang="en-US" sz="1600" dirty="0">
                <a:solidFill>
                  <a:srgbClr val="FF0000"/>
                </a:solidFill>
                <a:latin typeface="微软雅黑" panose="020B0503020204020204" pitchFamily="34" charset="-122"/>
                <a:ea typeface="微软雅黑" panose="020B0503020204020204" pitchFamily="34" charset="-122"/>
              </a:rPr>
              <a:t>的</a:t>
            </a:r>
            <a:r>
              <a:rPr lang="en-US" altLang="zh-CN" sz="1600" dirty="0" err="1">
                <a:solidFill>
                  <a:srgbClr val="FF0000"/>
                </a:solidFill>
                <a:latin typeface="微软雅黑" panose="020B0503020204020204" pitchFamily="34" charset="-122"/>
                <a:ea typeface="微软雅黑" panose="020B0503020204020204" pitchFamily="34" charset="-122"/>
              </a:rPr>
              <a:t>AggregationBuffer</a:t>
            </a:r>
            <a:r>
              <a:rPr lang="zh-CN" altLang="en-US" sz="1600" dirty="0">
                <a:solidFill>
                  <a:srgbClr val="FF0000"/>
                </a:solidFill>
                <a:latin typeface="微软雅黑" panose="020B0503020204020204" pitchFamily="34" charset="-122"/>
                <a:ea typeface="微软雅黑" panose="020B0503020204020204" pitchFamily="34" charset="-122"/>
              </a:rPr>
              <a:t>实例。</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484691" cy="87908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dirty="0">
                <a:solidFill>
                  <a:srgbClr val="1369B2"/>
                </a:solidFill>
              </a:rPr>
              <a:t>reset()</a:t>
            </a:r>
            <a:r>
              <a:rPr lang="zh-CN" altLang="en-US" dirty="0">
                <a:solidFill>
                  <a:srgbClr val="1369B2"/>
                </a:solidFill>
              </a:rPr>
              <a:t>方法</a:t>
            </a:r>
            <a:r>
              <a:rPr lang="zh-CN" altLang="en-US" dirty="0">
                <a:solidFill>
                  <a:srgbClr val="595959"/>
                </a:solidFill>
              </a:rPr>
              <a:t>是实现分组</a:t>
            </a:r>
            <a:r>
              <a:rPr lang="zh-CN" altLang="en-US" dirty="0">
                <a:solidFill>
                  <a:srgbClr val="1369B2"/>
                </a:solidFill>
              </a:rPr>
              <a:t>聚合逻辑</a:t>
            </a:r>
            <a:r>
              <a:rPr lang="zh-CN" altLang="en-US" dirty="0">
                <a:solidFill>
                  <a:srgbClr val="595959"/>
                </a:solidFill>
              </a:rPr>
              <a:t>的关键环节，其核心作用是</a:t>
            </a:r>
            <a:r>
              <a:rPr lang="zh-CN" altLang="en-US" dirty="0">
                <a:solidFill>
                  <a:srgbClr val="1369B2"/>
                </a:solidFill>
              </a:rPr>
              <a:t>状态重置</a:t>
            </a:r>
            <a:r>
              <a:rPr lang="zh-CN" altLang="en-US" dirty="0">
                <a:solidFill>
                  <a:srgbClr val="595959"/>
                </a:solidFill>
              </a:rPr>
              <a:t>，确保不同分组的中间计算结果相互隔离，避免前一分组的计算残留会直接影响后一分组结果。</a:t>
            </a:r>
            <a:r>
              <a:rPr lang="en-US" altLang="zh-CN" dirty="0">
                <a:solidFill>
                  <a:srgbClr val="595959"/>
                </a:solidFill>
              </a:rPr>
              <a:t>reset()</a:t>
            </a:r>
            <a:r>
              <a:rPr lang="zh-CN" altLang="en-US" dirty="0">
                <a:solidFill>
                  <a:srgbClr val="595959"/>
                </a:solidFill>
              </a:rPr>
              <a:t>方法的签名如下。</a:t>
            </a:r>
            <a:endParaRPr lang="zh-CN" altLang="en-US"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4381869"/>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9" y="4695171"/>
            <a:ext cx="8144918"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void reset(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(3) reset()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22" name="矩形 21"/>
          <p:cNvSpPr/>
          <p:nvPr/>
        </p:nvSpPr>
        <p:spPr>
          <a:xfrm>
            <a:off x="5419646" y="4789200"/>
            <a:ext cx="2043709"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7463355" y="5054957"/>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671270" y="5612426"/>
            <a:ext cx="3168352" cy="8576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6689884" y="5667747"/>
            <a:ext cx="307772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AggregationBuffer</a:t>
            </a:r>
            <a:r>
              <a:rPr lang="zh-CN" altLang="en-US" sz="1600" dirty="0">
                <a:solidFill>
                  <a:srgbClr val="FF0000"/>
                </a:solidFill>
                <a:latin typeface="微软雅黑" panose="020B0503020204020204" pitchFamily="34" charset="-122"/>
                <a:ea typeface="微软雅黑" panose="020B0503020204020204" pitchFamily="34" charset="-122"/>
              </a:rPr>
              <a:t>实例，保存了计算过程中的中间状态</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484691" cy="87908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dirty="0">
                <a:solidFill>
                  <a:srgbClr val="1369B2"/>
                </a:solidFill>
              </a:rPr>
              <a:t>iterate()</a:t>
            </a:r>
            <a:r>
              <a:rPr lang="zh-CN" altLang="en-US" dirty="0">
                <a:solidFill>
                  <a:srgbClr val="1369B2"/>
                </a:solidFill>
              </a:rPr>
              <a:t>方法</a:t>
            </a:r>
            <a:r>
              <a:rPr lang="zh-CN" altLang="en-US" dirty="0">
                <a:solidFill>
                  <a:srgbClr val="595959"/>
                </a:solidFill>
              </a:rPr>
              <a:t>用于接收并处理一行</a:t>
            </a:r>
            <a:r>
              <a:rPr lang="zh-CN" altLang="en-US" dirty="0">
                <a:solidFill>
                  <a:srgbClr val="1369B2"/>
                </a:solidFill>
              </a:rPr>
              <a:t>输入数据</a:t>
            </a:r>
            <a:r>
              <a:rPr lang="zh-CN" altLang="en-US" dirty="0">
                <a:solidFill>
                  <a:srgbClr val="595959"/>
                </a:solidFill>
              </a:rPr>
              <a:t>，根据聚合逻辑对其进行计算，并将计算结果更新至中间状态。</a:t>
            </a:r>
            <a:r>
              <a:rPr lang="en-US" altLang="zh-CN" dirty="0">
                <a:solidFill>
                  <a:srgbClr val="595959"/>
                </a:solidFill>
              </a:rPr>
              <a:t>iterate()</a:t>
            </a:r>
            <a:r>
              <a:rPr lang="zh-CN" altLang="en-US" dirty="0">
                <a:solidFill>
                  <a:srgbClr val="595959"/>
                </a:solidFill>
              </a:rPr>
              <a:t>方法的签名如下。</a:t>
            </a:r>
            <a:endParaRPr lang="zh-CN" altLang="en-US"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4221882"/>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4535184"/>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void iterate(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Object[] objects)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(4) iterate()</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22" name="矩形 21"/>
          <p:cNvSpPr/>
          <p:nvPr/>
        </p:nvSpPr>
        <p:spPr>
          <a:xfrm>
            <a:off x="8651147" y="4579307"/>
            <a:ext cx="900444"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8651147" y="4894970"/>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671270" y="5452439"/>
            <a:ext cx="3168352" cy="8576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6689884" y="5507760"/>
            <a:ext cx="307772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a:solidFill>
                  <a:srgbClr val="FF0000"/>
                </a:solidFill>
                <a:latin typeface="微软雅黑" panose="020B0503020204020204" pitchFamily="34" charset="-122"/>
                <a:ea typeface="微软雅黑" panose="020B0503020204020204" pitchFamily="34" charset="-122"/>
              </a:rPr>
              <a:t>Object</a:t>
            </a:r>
            <a:r>
              <a:rPr lang="zh-CN" altLang="en-US" sz="1600" dirty="0">
                <a:solidFill>
                  <a:srgbClr val="FF0000"/>
                </a:solidFill>
                <a:latin typeface="微软雅黑" panose="020B0503020204020204" pitchFamily="34" charset="-122"/>
                <a:ea typeface="微软雅黑" panose="020B0503020204020204" pitchFamily="34" charset="-122"/>
              </a:rPr>
              <a:t>数组，其中每个元素对应一个输入参数的值</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err="1">
                <a:solidFill>
                  <a:srgbClr val="1369B2"/>
                </a:solidFill>
              </a:rPr>
              <a:t>terminatePartial</a:t>
            </a:r>
            <a:r>
              <a:rPr lang="en-US" altLang="zh-CN" sz="2000" dirty="0">
                <a:solidFill>
                  <a:srgbClr val="1369B2"/>
                </a:solidFill>
              </a:rPr>
              <a:t>()</a:t>
            </a:r>
            <a:r>
              <a:rPr lang="zh-CN" altLang="en-US" sz="2000" dirty="0">
                <a:solidFill>
                  <a:srgbClr val="1369B2"/>
                </a:solidFill>
              </a:rPr>
              <a:t>方法</a:t>
            </a:r>
            <a:r>
              <a:rPr lang="zh-CN" altLang="en-US" sz="2000" dirty="0">
                <a:solidFill>
                  <a:srgbClr val="595959"/>
                </a:solidFill>
              </a:rPr>
              <a:t>的核心作用是生成部分</a:t>
            </a:r>
            <a:r>
              <a:rPr lang="zh-CN" altLang="en-US" sz="2000" dirty="0">
                <a:solidFill>
                  <a:srgbClr val="1369B2"/>
                </a:solidFill>
              </a:rPr>
              <a:t>聚合结果</a:t>
            </a:r>
            <a:r>
              <a:rPr lang="zh-CN" altLang="en-US" sz="2000" dirty="0">
                <a:solidFill>
                  <a:srgbClr val="595959"/>
                </a:solidFill>
              </a:rPr>
              <a:t>，该方法的签名如下。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3861842"/>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4175144"/>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Object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terminatePartial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3672408"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(5) </a:t>
            </a:r>
            <a:r>
              <a:rPr lang="en-US" altLang="zh-CN" sz="2000" dirty="0" err="1">
                <a:latin typeface="微软雅黑" panose="020B0503020204020204" pitchFamily="34" charset="-122"/>
                <a:ea typeface="微软雅黑" panose="020B0503020204020204" pitchFamily="34" charset="-122"/>
              </a:rPr>
              <a:t>terminatePartial</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12" name="圆角矩形标注 8"/>
          <p:cNvSpPr/>
          <p:nvPr/>
        </p:nvSpPr>
        <p:spPr bwMode="auto">
          <a:xfrm>
            <a:off x="2350790" y="5471288"/>
            <a:ext cx="7560840" cy="1067625"/>
          </a:xfrm>
          <a:prstGeom prst="wedgeRoundRectCallout">
            <a:avLst>
              <a:gd name="adj1" fmla="val 17261"/>
              <a:gd name="adj2" fmla="val -74643"/>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该方法返回值为一个</a:t>
            </a:r>
            <a:r>
              <a:rPr lang="en-US" altLang="zh-CN" sz="1600" dirty="0">
                <a:solidFill>
                  <a:srgbClr val="FF0000"/>
                </a:solidFill>
                <a:latin typeface="微软雅黑" panose="020B0503020204020204" pitchFamily="34" charset="-122"/>
                <a:ea typeface="微软雅黑" panose="020B0503020204020204" pitchFamily="34" charset="-122"/>
              </a:rPr>
              <a:t>Object</a:t>
            </a:r>
            <a:r>
              <a:rPr lang="zh-CN" altLang="en-US" sz="1600" dirty="0">
                <a:solidFill>
                  <a:srgbClr val="FF0000"/>
                </a:solidFill>
                <a:latin typeface="微软雅黑" panose="020B0503020204020204" pitchFamily="34" charset="-122"/>
                <a:ea typeface="微软雅黑" panose="020B0503020204020204" pitchFamily="34" charset="-122"/>
              </a:rPr>
              <a:t>对象，用于封装输出的部分聚合结果。</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merge()</a:t>
            </a:r>
            <a:r>
              <a:rPr lang="zh-CN" altLang="en-US" sz="2000" dirty="0">
                <a:solidFill>
                  <a:srgbClr val="1369B2"/>
                </a:solidFill>
              </a:rPr>
              <a:t>方法</a:t>
            </a:r>
            <a:r>
              <a:rPr lang="zh-CN" altLang="en-US" sz="2000" dirty="0">
                <a:solidFill>
                  <a:srgbClr val="595959"/>
                </a:solidFill>
              </a:rPr>
              <a:t>作为分布式聚合的核心合并器，</a:t>
            </a:r>
            <a:r>
              <a:rPr lang="zh-CN" altLang="en-US" sz="2000" dirty="0">
                <a:solidFill>
                  <a:srgbClr val="1369B2"/>
                </a:solidFill>
              </a:rPr>
              <a:t>负责合并多个任务产生的中间结果</a:t>
            </a:r>
            <a:r>
              <a:rPr lang="zh-CN" altLang="en-US" sz="2000" dirty="0">
                <a:solidFill>
                  <a:srgbClr val="595959"/>
                </a:solidFill>
              </a:rPr>
              <a:t>，确保分布式环境下聚合计算的正确性与完整性。</a:t>
            </a:r>
            <a:r>
              <a:rPr lang="en-US" altLang="zh-CN" sz="2000" dirty="0">
                <a:solidFill>
                  <a:srgbClr val="595959"/>
                </a:solidFill>
              </a:rPr>
              <a:t>merge()</a:t>
            </a:r>
            <a:r>
              <a:rPr lang="zh-CN" altLang="en-US" sz="2000" dirty="0">
                <a:solidFill>
                  <a:srgbClr val="595959"/>
                </a:solidFill>
              </a:rPr>
              <a:t>方法的签名如下。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4221882"/>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4535184"/>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void merge(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Object o)</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2160543"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(6) merge()</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22" name="矩形 21"/>
          <p:cNvSpPr/>
          <p:nvPr/>
        </p:nvSpPr>
        <p:spPr>
          <a:xfrm>
            <a:off x="8471470" y="4658725"/>
            <a:ext cx="360039"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8471470" y="4894970"/>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671270" y="5452439"/>
            <a:ext cx="3168352" cy="8576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6689884" y="5507760"/>
            <a:ext cx="307772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a:solidFill>
                  <a:srgbClr val="FF0000"/>
                </a:solidFill>
                <a:latin typeface="微软雅黑" panose="020B0503020204020204" pitchFamily="34" charset="-122"/>
                <a:ea typeface="微软雅黑" panose="020B0503020204020204" pitchFamily="34" charset="-122"/>
              </a:rPr>
              <a:t>Object</a:t>
            </a:r>
            <a:r>
              <a:rPr lang="zh-CN" altLang="en-US" sz="1600" dirty="0">
                <a:solidFill>
                  <a:srgbClr val="FF0000"/>
                </a:solidFill>
                <a:latin typeface="微软雅黑" panose="020B0503020204020204" pitchFamily="34" charset="-122"/>
                <a:ea typeface="微软雅黑" panose="020B0503020204020204" pitchFamily="34" charset="-122"/>
              </a:rPr>
              <a:t>对象，封装了待合并的部分聚合结果</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4" y="2780896"/>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terminate()</a:t>
            </a:r>
            <a:r>
              <a:rPr lang="zh-CN" altLang="en-US" sz="2000" dirty="0">
                <a:solidFill>
                  <a:srgbClr val="1369B2"/>
                </a:solidFill>
              </a:rPr>
              <a:t>方法</a:t>
            </a:r>
            <a:r>
              <a:rPr lang="zh-CN" altLang="en-US" sz="2000" dirty="0">
                <a:solidFill>
                  <a:srgbClr val="595959"/>
                </a:solidFill>
              </a:rPr>
              <a:t>是</a:t>
            </a:r>
            <a:r>
              <a:rPr lang="en-US" altLang="zh-CN" sz="2000" dirty="0">
                <a:solidFill>
                  <a:srgbClr val="1369B2"/>
                </a:solidFill>
              </a:rPr>
              <a:t>UDAF</a:t>
            </a:r>
            <a:r>
              <a:rPr lang="zh-CN" altLang="en-US" sz="2000" dirty="0">
                <a:solidFill>
                  <a:srgbClr val="595959"/>
                </a:solidFill>
              </a:rPr>
              <a:t>中负责输出最终</a:t>
            </a:r>
            <a:r>
              <a:rPr lang="zh-CN" altLang="en-US" sz="2000" dirty="0">
                <a:solidFill>
                  <a:srgbClr val="1369B2"/>
                </a:solidFill>
              </a:rPr>
              <a:t>聚合计算结果</a:t>
            </a:r>
            <a:r>
              <a:rPr lang="zh-CN" altLang="en-US" sz="2000" dirty="0">
                <a:solidFill>
                  <a:srgbClr val="595959"/>
                </a:solidFill>
              </a:rPr>
              <a:t>的核心方法，该方法的签名如下。</a:t>
            </a:r>
            <a:endParaRPr lang="zh-CN" altLang="en-US" sz="2000" dirty="0">
              <a:solidFill>
                <a:srgbClr val="595959"/>
              </a:solidFill>
            </a:endParaRPr>
          </a:p>
        </p:txBody>
      </p:sp>
      <p:sp>
        <p:nvSpPr>
          <p:cNvPr id="11" name="矩形 10"/>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1143690" y="3776257"/>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4089559"/>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Object terminate(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aggregationBuffer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圆角矩形 24"/>
          <p:cNvSpPr/>
          <p:nvPr/>
        </p:nvSpPr>
        <p:spPr>
          <a:xfrm>
            <a:off x="1054646" y="1773610"/>
            <a:ext cx="2592288" cy="7200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2000" dirty="0">
                <a:latin typeface="微软雅黑" panose="020B0503020204020204" pitchFamily="34" charset="-122"/>
                <a:ea typeface="微软雅黑" panose="020B0503020204020204" pitchFamily="34" charset="-122"/>
              </a:rPr>
              <a:t>(7) terminate()</a:t>
            </a:r>
            <a:r>
              <a:rPr lang="zh-CN" altLang="en-US" sz="2000" dirty="0">
                <a:latin typeface="微软雅黑" panose="020B0503020204020204" pitchFamily="34" charset="-122"/>
                <a:ea typeface="微软雅黑" panose="020B0503020204020204" pitchFamily="34" charset="-122"/>
              </a:rPr>
              <a:t>方法</a:t>
            </a:r>
            <a:endParaRPr lang="zh-CN" altLang="en-US" sz="2000" dirty="0">
              <a:latin typeface="微软雅黑" panose="020B0503020204020204" pitchFamily="34" charset="-122"/>
              <a:ea typeface="微软雅黑" panose="020B0503020204020204" pitchFamily="34" charset="-122"/>
            </a:endParaRPr>
          </a:p>
        </p:txBody>
      </p:sp>
      <p:sp>
        <p:nvSpPr>
          <p:cNvPr id="12" name="圆角矩形标注 8"/>
          <p:cNvSpPr/>
          <p:nvPr/>
        </p:nvSpPr>
        <p:spPr bwMode="auto">
          <a:xfrm>
            <a:off x="2350790" y="5471288"/>
            <a:ext cx="7560840" cy="1067625"/>
          </a:xfrm>
          <a:prstGeom prst="wedgeRoundRectCallout">
            <a:avLst>
              <a:gd name="adj1" fmla="val 17261"/>
              <a:gd name="adj2" fmla="val -74643"/>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该方法返回值为一个</a:t>
            </a:r>
            <a:r>
              <a:rPr lang="en-US" altLang="zh-CN" sz="1600" dirty="0">
                <a:solidFill>
                  <a:srgbClr val="FF0000"/>
                </a:solidFill>
                <a:latin typeface="微软雅黑" panose="020B0503020204020204" pitchFamily="34" charset="-122"/>
                <a:ea typeface="微软雅黑" panose="020B0503020204020204" pitchFamily="34" charset="-122"/>
              </a:rPr>
              <a:t>Object</a:t>
            </a:r>
            <a:r>
              <a:rPr lang="zh-CN" altLang="en-US" sz="1600" dirty="0">
                <a:solidFill>
                  <a:srgbClr val="FF0000"/>
                </a:solidFill>
                <a:latin typeface="微软雅黑" panose="020B0503020204020204" pitchFamily="34" charset="-122"/>
                <a:ea typeface="微软雅黑" panose="020B0503020204020204" pitchFamily="34" charset="-122"/>
              </a:rPr>
              <a:t>对象，用于封装输出的最终聚合结果。</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917626"/>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接下来，演示如何实现一个</a:t>
            </a:r>
            <a:r>
              <a:rPr lang="en-US" altLang="zh-CN" sz="2000" dirty="0">
                <a:solidFill>
                  <a:srgbClr val="1369B2"/>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用于处理数值类型的数据，聚合逻辑为同时</a:t>
            </a:r>
            <a:r>
              <a:rPr lang="zh-CN" altLang="en-US" sz="2000" dirty="0">
                <a:solidFill>
                  <a:srgbClr val="1369B2"/>
                </a:solidFill>
                <a:latin typeface="微软雅黑" panose="020B0503020204020204" pitchFamily="34" charset="-122"/>
                <a:ea typeface="微软雅黑" panose="020B0503020204020204" pitchFamily="34" charset="-122"/>
              </a:rPr>
              <a:t>计算累加值</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平均值</a:t>
            </a:r>
            <a:r>
              <a:rPr lang="zh-CN" altLang="en-US" sz="2000" dirty="0">
                <a:solidFill>
                  <a:srgbClr val="595959"/>
                </a:solidFill>
                <a:latin typeface="微软雅黑" panose="020B0503020204020204" pitchFamily="34" charset="-122"/>
                <a:ea typeface="微软雅黑" panose="020B0503020204020204" pitchFamily="34" charset="-122"/>
              </a:rPr>
              <a:t>，并将两项指标封装在同一返回值中，具体实现过程如下。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1422954"/>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在项目</a:t>
            </a:r>
            <a:r>
              <a:rPr lang="en-US" altLang="zh-CN" sz="2000" dirty="0" err="1">
                <a:solidFill>
                  <a:srgbClr val="595959"/>
                </a:solidFill>
                <a:latin typeface="微软雅黑" panose="020B0503020204020204" pitchFamily="34" charset="-122"/>
                <a:ea typeface="微软雅黑" panose="020B0503020204020204" pitchFamily="34" charset="-122"/>
              </a:rPr>
              <a:t>HiveFunctionProject</a:t>
            </a:r>
            <a:r>
              <a:rPr lang="zh-CN" altLang="en-US" sz="2000" dirty="0">
                <a:solidFill>
                  <a:srgbClr val="595959"/>
                </a:solidFill>
                <a:latin typeface="微软雅黑" panose="020B0503020204020204" pitchFamily="34" charset="-122"/>
                <a:ea typeface="微软雅黑" panose="020B0503020204020204" pitchFamily="34" charset="-122"/>
              </a:rPr>
              <a:t>的</a:t>
            </a:r>
            <a:r>
              <a:rPr lang="en-US" altLang="zh-CN" sz="2000" dirty="0" err="1">
                <a:solidFill>
                  <a:srgbClr val="595959"/>
                </a:solidFill>
                <a:latin typeface="微软雅黑" panose="020B0503020204020204" pitchFamily="34" charset="-122"/>
                <a:ea typeface="微软雅黑" panose="020B0503020204020204" pitchFamily="34" charset="-122"/>
              </a:rPr>
              <a:t>src</a:t>
            </a:r>
            <a:r>
              <a:rPr lang="en-US" altLang="zh-CN" sz="2000" dirty="0">
                <a:solidFill>
                  <a:srgbClr val="595959"/>
                </a:solidFill>
                <a:latin typeface="微软雅黑" panose="020B0503020204020204" pitchFamily="34" charset="-122"/>
                <a:ea typeface="微软雅黑" panose="020B0503020204020204" pitchFamily="34" charset="-122"/>
              </a:rPr>
              <a:t>/main/java</a:t>
            </a:r>
            <a:r>
              <a:rPr lang="zh-CN" altLang="en-US" sz="2000" dirty="0">
                <a:solidFill>
                  <a:srgbClr val="595959"/>
                </a:solidFill>
                <a:latin typeface="微软雅黑" panose="020B0503020204020204" pitchFamily="34" charset="-122"/>
                <a:ea typeface="微软雅黑" panose="020B0503020204020204" pitchFamily="34" charset="-122"/>
              </a:rPr>
              <a:t>目录中创建包</a:t>
            </a:r>
            <a:r>
              <a:rPr lang="en-US" altLang="zh-CN" sz="2000" dirty="0" err="1">
                <a:solidFill>
                  <a:srgbClr val="1369B2"/>
                </a:solidFill>
                <a:latin typeface="微软雅黑" panose="020B0503020204020204" pitchFamily="34" charset="-122"/>
                <a:ea typeface="微软雅黑" panose="020B0503020204020204" pitchFamily="34" charset="-122"/>
              </a:rPr>
              <a:t>cn.itcast.udaf</a:t>
            </a:r>
            <a:r>
              <a:rPr lang="zh-CN" altLang="en-US" sz="2000" dirty="0">
                <a:solidFill>
                  <a:srgbClr val="595959"/>
                </a:solidFill>
                <a:latin typeface="微软雅黑" panose="020B0503020204020204" pitchFamily="34" charset="-122"/>
                <a:ea typeface="微软雅黑" panose="020B0503020204020204" pitchFamily="34" charset="-122"/>
              </a:rPr>
              <a:t>，并在其中新建一个实现</a:t>
            </a:r>
            <a:r>
              <a:rPr lang="en-US" altLang="zh-CN" sz="2000" dirty="0">
                <a:solidFill>
                  <a:srgbClr val="1369B2"/>
                </a:solidFill>
                <a:latin typeface="微软雅黑" panose="020B0503020204020204" pitchFamily="34" charset="-122"/>
                <a:ea typeface="微软雅黑" panose="020B0503020204020204" pitchFamily="34" charset="-122"/>
              </a:rPr>
              <a:t>GenericUDAFResolver2</a:t>
            </a:r>
            <a:r>
              <a:rPr lang="zh-CN" altLang="en-US" sz="2000" dirty="0">
                <a:solidFill>
                  <a:srgbClr val="595959"/>
                </a:solidFill>
                <a:latin typeface="微软雅黑" panose="020B0503020204020204" pitchFamily="34" charset="-122"/>
                <a:ea typeface="微软雅黑" panose="020B0503020204020204" pitchFamily="34" charset="-122"/>
              </a:rPr>
              <a:t>接口的类</a:t>
            </a:r>
            <a:r>
              <a:rPr lang="en-US" altLang="zh-CN" sz="2000" dirty="0" err="1">
                <a:solidFill>
                  <a:srgbClr val="1369B2"/>
                </a:solidFill>
                <a:latin typeface="微软雅黑" panose="020B0503020204020204" pitchFamily="34" charset="-122"/>
                <a:ea typeface="微软雅黑" panose="020B0503020204020204" pitchFamily="34" charset="-122"/>
              </a:rPr>
              <a:t>SumAvgFormat</a:t>
            </a:r>
            <a:r>
              <a:rPr lang="zh-CN" altLang="en-US" sz="2000" dirty="0">
                <a:solidFill>
                  <a:srgbClr val="595959"/>
                </a:solidFill>
                <a:latin typeface="微软雅黑" panose="020B0503020204020204" pitchFamily="34" charset="-122"/>
                <a:ea typeface="微软雅黑" panose="020B0503020204020204" pitchFamily="34" charset="-122"/>
              </a:rPr>
              <a:t>，具体代码如文件。</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7895405" y="2914261"/>
            <a:ext cx="3592023" cy="3861424"/>
          </a:xfrm>
          <a:prstGeom prst="rect">
            <a:avLst/>
          </a:prstGeom>
        </p:spPr>
      </p:pic>
      <p:sp>
        <p:nvSpPr>
          <p:cNvPr id="12" name="原创设计师QQ598969553          _3"/>
          <p:cNvSpPr/>
          <p:nvPr/>
        </p:nvSpPr>
        <p:spPr>
          <a:xfrm>
            <a:off x="3646876" y="4109216"/>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211362" y="3883851"/>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4398992" y="3933682"/>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4776" y="4786610"/>
            <a:ext cx="689444" cy="689444"/>
          </a:xfrm>
          <a:prstGeom prst="rect">
            <a:avLst/>
          </a:prstGeom>
        </p:spPr>
      </p:pic>
      <p:pic>
        <p:nvPicPr>
          <p:cNvPr id="16" name="对象 5"/>
          <p:cNvPicPr>
            <a:picLocks noChangeAspect="1"/>
          </p:cNvPicPr>
          <p:nvPr/>
        </p:nvPicPr>
        <p:blipFill>
          <a:blip r:embed="rId4"/>
          <a:stretch>
            <a:fillRect/>
          </a:stretch>
        </p:blipFill>
        <p:spPr>
          <a:xfrm>
            <a:off x="4329208" y="4270867"/>
            <a:ext cx="1076138" cy="691624"/>
          </a:xfrm>
        </p:spPr>
      </p:pic>
      <p:pic>
        <p:nvPicPr>
          <p:cNvPr id="17" name="对象 5"/>
          <p:cNvPicPr>
            <a:picLocks noChangeAspect="1"/>
          </p:cNvPicPr>
          <p:nvPr/>
        </p:nvPicPr>
        <p:blipFill>
          <a:blip r:embed="rId5"/>
          <a:stretch>
            <a:fillRect/>
          </a:stretch>
        </p:blipFill>
        <p:spPr>
          <a:xfrm>
            <a:off x="3897473" y="4270867"/>
            <a:ext cx="1939607" cy="706935"/>
          </a:xfrm>
        </p:spPr>
      </p:pic>
      <p:pic>
        <p:nvPicPr>
          <p:cNvPr id="20" name="对象 6"/>
          <p:cNvPicPr>
            <a:picLocks noChangeAspect="1"/>
          </p:cNvPicPr>
          <p:nvPr/>
        </p:nvPicPr>
        <p:blipFill>
          <a:blip r:embed="rId6"/>
          <a:stretch>
            <a:fillRect/>
          </a:stretch>
        </p:blipFill>
        <p:spPr>
          <a:xfrm>
            <a:off x="4401841" y="4369863"/>
            <a:ext cx="930870" cy="576847"/>
          </a:xfrm>
        </p:spPr>
      </p:pic>
      <p:pic>
        <p:nvPicPr>
          <p:cNvPr id="21" name="对象 2">
            <a:hlinkClick r:id="" action="ppaction://ole?verb=0"/>
          </p:cNvPr>
          <p:cNvPicPr>
            <a:picLocks noChangeAspect="1"/>
          </p:cNvPicPr>
          <p:nvPr/>
        </p:nvPicPr>
        <p:blipFill>
          <a:blip r:embed="rId7"/>
          <a:stretch>
            <a:fillRect/>
          </a:stretch>
        </p:blipFill>
        <p:spPr>
          <a:xfrm>
            <a:off x="4149792" y="4289976"/>
            <a:ext cx="1335103" cy="623648"/>
          </a:xfrm>
        </p:spPr>
      </p:pic>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3" name="对象 2"/>
          <p:cNvGraphicFramePr>
            <a:graphicFrameLocks noChangeAspect="1"/>
          </p:cNvGraphicFramePr>
          <p:nvPr/>
        </p:nvGraphicFramePr>
        <p:xfrm>
          <a:off x="4060872" y="4207863"/>
          <a:ext cx="1685317" cy="667857"/>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628775" imgH="638175" progId="Package">
                  <p:embed/>
                </p:oleObj>
              </mc:Choice>
              <mc:Fallback>
                <p:oleObj name="包装程序外壳对象" showAsIcon="1" r:id="rId8" imgW="1628775" imgH="638175" progId="Package">
                  <p:embed/>
                  <p:pic>
                    <p:nvPicPr>
                      <p:cNvPr id="0" name="对象 2"/>
                      <p:cNvPicPr/>
                      <p:nvPr/>
                    </p:nvPicPr>
                    <p:blipFill>
                      <a:blip r:embed="rId9"/>
                      <a:stretch>
                        <a:fillRect/>
                      </a:stretch>
                    </p:blipFill>
                    <p:spPr>
                      <a:xfrm>
                        <a:off x="4060872" y="4207863"/>
                        <a:ext cx="1685317" cy="667857"/>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8"/>
          <p:cNvSpPr/>
          <p:nvPr/>
        </p:nvSpPr>
        <p:spPr>
          <a:xfrm>
            <a:off x="1043272" y="2010552"/>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46291"/>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17626"/>
            <a:ext cx="8280920" cy="96128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在项目</a:t>
            </a:r>
            <a:r>
              <a:rPr lang="en-US" altLang="zh-CN" sz="2000" dirty="0" err="1">
                <a:solidFill>
                  <a:srgbClr val="595959"/>
                </a:solidFill>
                <a:latin typeface="微软雅黑" panose="020B0503020204020204" pitchFamily="34" charset="-122"/>
                <a:ea typeface="微软雅黑" panose="020B0503020204020204" pitchFamily="34" charset="-122"/>
              </a:rPr>
              <a:t>HiveFunctionProject</a:t>
            </a:r>
            <a:r>
              <a:rPr lang="zh-CN" altLang="en-US" sz="2000" dirty="0">
                <a:solidFill>
                  <a:srgbClr val="595959"/>
                </a:solidFill>
                <a:latin typeface="微软雅黑" panose="020B0503020204020204" pitchFamily="34" charset="-122"/>
                <a:ea typeface="微软雅黑" panose="020B0503020204020204" pitchFamily="34" charset="-122"/>
              </a:rPr>
              <a:t>的包</a:t>
            </a:r>
            <a:r>
              <a:rPr lang="en-US" altLang="zh-CN" sz="2000" dirty="0" err="1">
                <a:solidFill>
                  <a:srgbClr val="1369B2"/>
                </a:solidFill>
                <a:latin typeface="微软雅黑" panose="020B0503020204020204" pitchFamily="34" charset="-122"/>
                <a:ea typeface="微软雅黑" panose="020B0503020204020204" pitchFamily="34" charset="-122"/>
              </a:rPr>
              <a:t>cn.itcast.udaf</a:t>
            </a:r>
            <a:r>
              <a:rPr lang="zh-CN" altLang="en-US" sz="2000" dirty="0">
                <a:solidFill>
                  <a:srgbClr val="595959"/>
                </a:solidFill>
                <a:latin typeface="微软雅黑" panose="020B0503020204020204" pitchFamily="34" charset="-122"/>
                <a:ea typeface="微软雅黑" panose="020B0503020204020204" pitchFamily="34" charset="-122"/>
              </a:rPr>
              <a:t>中新建一个继承</a:t>
            </a:r>
            <a:r>
              <a:rPr lang="en-US" altLang="zh-CN" sz="2000" dirty="0" err="1">
                <a:solidFill>
                  <a:srgbClr val="1369B2"/>
                </a:solidFill>
                <a:latin typeface="微软雅黑" panose="020B0503020204020204" pitchFamily="34" charset="-122"/>
                <a:ea typeface="微软雅黑" panose="020B0503020204020204" pitchFamily="34" charset="-122"/>
              </a:rPr>
              <a:t>GenericUDAFEvaluator</a:t>
            </a:r>
            <a:r>
              <a:rPr lang="zh-CN" altLang="en-US" sz="2000" dirty="0">
                <a:solidFill>
                  <a:srgbClr val="595959"/>
                </a:solidFill>
                <a:latin typeface="微软雅黑" panose="020B0503020204020204" pitchFamily="34" charset="-122"/>
                <a:ea typeface="微软雅黑" panose="020B0503020204020204" pitchFamily="34" charset="-122"/>
              </a:rPr>
              <a:t>基类的类</a:t>
            </a:r>
            <a:r>
              <a:rPr lang="en-US" altLang="zh-CN" sz="2000" dirty="0" err="1">
                <a:solidFill>
                  <a:srgbClr val="1369B2"/>
                </a:solidFill>
                <a:latin typeface="微软雅黑" panose="020B0503020204020204" pitchFamily="34" charset="-122"/>
                <a:ea typeface="微软雅黑" panose="020B0503020204020204" pitchFamily="34" charset="-122"/>
              </a:rPr>
              <a:t>SumAvgEvaluator</a:t>
            </a:r>
            <a:r>
              <a:rPr lang="zh-CN" altLang="en-US" sz="2000" dirty="0">
                <a:solidFill>
                  <a:srgbClr val="595959"/>
                </a:solidFill>
                <a:latin typeface="微软雅黑" panose="020B0503020204020204" pitchFamily="34" charset="-122"/>
                <a:ea typeface="微软雅黑" panose="020B0503020204020204" pitchFamily="34" charset="-122"/>
              </a:rPr>
              <a:t>，具体代码如文件。</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7895405" y="2914261"/>
            <a:ext cx="3592023" cy="3861424"/>
          </a:xfrm>
          <a:prstGeom prst="rect">
            <a:avLst/>
          </a:prstGeom>
        </p:spPr>
      </p:pic>
      <p:sp>
        <p:nvSpPr>
          <p:cNvPr id="12" name="原创设计师QQ598969553          _3"/>
          <p:cNvSpPr/>
          <p:nvPr/>
        </p:nvSpPr>
        <p:spPr>
          <a:xfrm>
            <a:off x="3646876" y="4109216"/>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211362" y="3883851"/>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4398992" y="3933682"/>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4776" y="4786610"/>
            <a:ext cx="689444" cy="689444"/>
          </a:xfrm>
          <a:prstGeom prst="rect">
            <a:avLst/>
          </a:prstGeom>
        </p:spPr>
      </p:pic>
      <p:pic>
        <p:nvPicPr>
          <p:cNvPr id="16" name="对象 5"/>
          <p:cNvPicPr>
            <a:picLocks noChangeAspect="1"/>
          </p:cNvPicPr>
          <p:nvPr/>
        </p:nvPicPr>
        <p:blipFill>
          <a:blip r:embed="rId4"/>
          <a:stretch>
            <a:fillRect/>
          </a:stretch>
        </p:blipFill>
        <p:spPr>
          <a:xfrm>
            <a:off x="4329208" y="4270867"/>
            <a:ext cx="1076138" cy="691624"/>
          </a:xfrm>
        </p:spPr>
      </p:pic>
      <p:pic>
        <p:nvPicPr>
          <p:cNvPr id="17" name="对象 5"/>
          <p:cNvPicPr>
            <a:picLocks noChangeAspect="1"/>
          </p:cNvPicPr>
          <p:nvPr/>
        </p:nvPicPr>
        <p:blipFill>
          <a:blip r:embed="rId5"/>
          <a:stretch>
            <a:fillRect/>
          </a:stretch>
        </p:blipFill>
        <p:spPr>
          <a:xfrm>
            <a:off x="3897473" y="4270867"/>
            <a:ext cx="1939607" cy="706935"/>
          </a:xfrm>
        </p:spPr>
      </p:pic>
      <p:pic>
        <p:nvPicPr>
          <p:cNvPr id="20" name="对象 6"/>
          <p:cNvPicPr>
            <a:picLocks noChangeAspect="1"/>
          </p:cNvPicPr>
          <p:nvPr/>
        </p:nvPicPr>
        <p:blipFill>
          <a:blip r:embed="rId6"/>
          <a:stretch>
            <a:fillRect/>
          </a:stretch>
        </p:blipFill>
        <p:spPr>
          <a:xfrm>
            <a:off x="4401841" y="4369863"/>
            <a:ext cx="930870" cy="576847"/>
          </a:xfrm>
        </p:spPr>
      </p:pic>
      <p:pic>
        <p:nvPicPr>
          <p:cNvPr id="21" name="对象 2">
            <a:hlinkClick r:id="" action="ppaction://ole?verb=0"/>
          </p:cNvPr>
          <p:cNvPicPr>
            <a:picLocks noChangeAspect="1"/>
          </p:cNvPicPr>
          <p:nvPr/>
        </p:nvPicPr>
        <p:blipFill>
          <a:blip r:embed="rId7"/>
          <a:stretch>
            <a:fillRect/>
          </a:stretch>
        </p:blipFill>
        <p:spPr>
          <a:xfrm>
            <a:off x="4149792" y="4289976"/>
            <a:ext cx="1335103" cy="623648"/>
          </a:xfrm>
        </p:spPr>
      </p:pic>
      <p:sp>
        <p:nvSpPr>
          <p:cNvPr id="1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UDAF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011115" y="852854"/>
            <a:ext cx="357192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GenericUDAFResolver2</a:t>
            </a:r>
            <a:r>
              <a:rPr lang="zh-CN" altLang="en-US" sz="1800" dirty="0">
                <a:solidFill>
                  <a:srgbClr val="595959"/>
                </a:solidFill>
                <a:latin typeface="微软雅黑" panose="020B0503020204020204" pitchFamily="34" charset="-122"/>
                <a:ea typeface="微软雅黑" panose="020B0503020204020204" pitchFamily="34" charset="-122"/>
              </a:rPr>
              <a:t>接口</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对象 1"/>
          <p:cNvGraphicFramePr>
            <a:graphicFrameLocks noChangeAspect="1"/>
          </p:cNvGraphicFramePr>
          <p:nvPr/>
        </p:nvGraphicFramePr>
        <p:xfrm>
          <a:off x="3837516" y="4234950"/>
          <a:ext cx="1980441" cy="706935"/>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809750" imgH="638175" progId="Package">
                  <p:embed/>
                </p:oleObj>
              </mc:Choice>
              <mc:Fallback>
                <p:oleObj name="包装程序外壳对象" showAsIcon="1" r:id="rId8" imgW="1809750" imgH="638175" progId="Package">
                  <p:embed/>
                  <p:pic>
                    <p:nvPicPr>
                      <p:cNvPr id="0" name="对象 1"/>
                      <p:cNvPicPr/>
                      <p:nvPr/>
                    </p:nvPicPr>
                    <p:blipFill>
                      <a:blip r:embed="rId9"/>
                      <a:stretch>
                        <a:fillRect/>
                      </a:stretch>
                    </p:blipFill>
                    <p:spPr>
                      <a:xfrm>
                        <a:off x="3837516" y="4234950"/>
                        <a:ext cx="1980441" cy="706935"/>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932332"/>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了解自定义函数的开发流程，能够通过</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Java</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应用程序</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开发</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UDTF</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626"/>
            <a:ext cx="6805930" cy="295232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63631"/>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当</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内置表生成函数无法满足需求时，可以通过编写</a:t>
            </a:r>
            <a:r>
              <a:rPr lang="en-US" altLang="zh-CN" sz="2000" dirty="0">
                <a:solidFill>
                  <a:srgbClr val="595959"/>
                </a:solidFill>
                <a:latin typeface="微软雅黑" panose="020B0503020204020204" pitchFamily="34" charset="-122"/>
                <a:ea typeface="微软雅黑" panose="020B0503020204020204" pitchFamily="34" charset="-122"/>
              </a:rPr>
              <a:t>UDTF</a:t>
            </a:r>
            <a:r>
              <a:rPr lang="zh-CN" altLang="en-US" sz="2000" dirty="0">
                <a:solidFill>
                  <a:srgbClr val="595959"/>
                </a:solidFill>
                <a:latin typeface="微软雅黑" panose="020B0503020204020204" pitchFamily="34" charset="-122"/>
                <a:ea typeface="微软雅黑" panose="020B0503020204020204" pitchFamily="34" charset="-122"/>
              </a:rPr>
              <a:t>实现更复杂的“</a:t>
            </a:r>
            <a:r>
              <a:rPr lang="zh-CN" altLang="en-US" sz="2000" dirty="0">
                <a:solidFill>
                  <a:srgbClr val="1369B2"/>
                </a:solidFill>
                <a:latin typeface="微软雅黑" panose="020B0503020204020204" pitchFamily="34" charset="-122"/>
                <a:ea typeface="微软雅黑" panose="020B0503020204020204" pitchFamily="34" charset="-122"/>
              </a:rPr>
              <a:t>一行输入</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多行输出</a:t>
            </a:r>
            <a:r>
              <a:rPr lang="zh-CN" altLang="en-US" sz="2000" dirty="0">
                <a:solidFill>
                  <a:srgbClr val="595959"/>
                </a:solidFill>
                <a:latin typeface="微软雅黑" panose="020B0503020204020204" pitchFamily="34" charset="-122"/>
                <a:ea typeface="微软雅黑" panose="020B0503020204020204" pitchFamily="34" charset="-122"/>
              </a:rPr>
              <a:t>”逻辑。</a:t>
            </a:r>
            <a:r>
              <a:rPr lang="en-US" altLang="zh-CN" sz="2000" dirty="0">
                <a:solidFill>
                  <a:srgbClr val="595959"/>
                </a:solidFill>
                <a:latin typeface="微软雅黑" panose="020B0503020204020204" pitchFamily="34" charset="-122"/>
                <a:ea typeface="微软雅黑" panose="020B0503020204020204" pitchFamily="34" charset="-122"/>
              </a:rPr>
              <a:t>UDTF</a:t>
            </a:r>
            <a:r>
              <a:rPr lang="zh-CN" altLang="en-US" sz="2000" dirty="0">
                <a:solidFill>
                  <a:srgbClr val="595959"/>
                </a:solidFill>
                <a:latin typeface="微软雅黑" panose="020B0503020204020204" pitchFamily="34" charset="-122"/>
                <a:ea typeface="微软雅黑" panose="020B0503020204020204" pitchFamily="34" charset="-122"/>
              </a:rPr>
              <a:t>允许用户自定义拆解规则，将一行数据分解为多条记录逐行输出，从而实现高度定制化的展开操作，满足明细化处理的特殊需求。</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982638" y="1102067"/>
            <a:ext cx="103691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在使用</a:t>
            </a:r>
            <a:r>
              <a:rPr lang="en-US" altLang="zh-CN" sz="2000" dirty="0">
                <a:solidFill>
                  <a:srgbClr val="595959"/>
                </a:solidFill>
              </a:rPr>
              <a:t>Java</a:t>
            </a:r>
            <a:r>
              <a:rPr lang="zh-CN" altLang="en-US" sz="2000" dirty="0">
                <a:solidFill>
                  <a:srgbClr val="595959"/>
                </a:solidFill>
              </a:rPr>
              <a:t>实现</a:t>
            </a:r>
            <a:r>
              <a:rPr lang="en-US" altLang="zh-CN" sz="2000" dirty="0">
                <a:solidFill>
                  <a:srgbClr val="595959"/>
                </a:solidFill>
              </a:rPr>
              <a:t>UDTF</a:t>
            </a:r>
            <a:r>
              <a:rPr lang="zh-CN" altLang="en-US" sz="2000" dirty="0">
                <a:solidFill>
                  <a:srgbClr val="595959"/>
                </a:solidFill>
              </a:rPr>
              <a:t>时，需要创建一个类并继承</a:t>
            </a:r>
            <a:r>
              <a:rPr lang="en-US" altLang="zh-CN" sz="2000" dirty="0">
                <a:solidFill>
                  <a:srgbClr val="595959"/>
                </a:solidFill>
              </a:rPr>
              <a:t>Hive</a:t>
            </a:r>
            <a:r>
              <a:rPr lang="zh-CN" altLang="en-US" sz="2000" dirty="0">
                <a:solidFill>
                  <a:srgbClr val="595959"/>
                </a:solidFill>
              </a:rPr>
              <a:t>提供的</a:t>
            </a:r>
            <a:r>
              <a:rPr lang="en-US" altLang="zh-CN" sz="2000" dirty="0" err="1">
                <a:solidFill>
                  <a:srgbClr val="1369B2"/>
                </a:solidFill>
              </a:rPr>
              <a:t>GenericUDTF</a:t>
            </a:r>
            <a:r>
              <a:rPr lang="zh-CN" altLang="en-US" sz="2000" dirty="0">
                <a:solidFill>
                  <a:srgbClr val="1369B2"/>
                </a:solidFill>
              </a:rPr>
              <a:t>基类</a:t>
            </a:r>
            <a:r>
              <a:rPr lang="zh-CN" altLang="en-US" sz="2000" dirty="0">
                <a:solidFill>
                  <a:srgbClr val="595959"/>
                </a:solidFill>
              </a:rPr>
              <a:t>，同时重写</a:t>
            </a:r>
            <a:r>
              <a:rPr lang="en-US" altLang="zh-CN" sz="2000" dirty="0">
                <a:solidFill>
                  <a:srgbClr val="1369B2"/>
                </a:solidFill>
              </a:rPr>
              <a:t>initialize()</a:t>
            </a:r>
            <a:r>
              <a:rPr lang="zh-CN" altLang="en-US" sz="2000" dirty="0">
                <a:solidFill>
                  <a:srgbClr val="595959"/>
                </a:solidFill>
              </a:rPr>
              <a:t>、</a:t>
            </a:r>
            <a:r>
              <a:rPr lang="en-US" altLang="zh-CN" sz="2000" dirty="0">
                <a:solidFill>
                  <a:srgbClr val="1369B2"/>
                </a:solidFill>
              </a:rPr>
              <a:t>process()</a:t>
            </a:r>
            <a:r>
              <a:rPr lang="zh-CN" altLang="en-US" sz="2000" dirty="0">
                <a:solidFill>
                  <a:srgbClr val="595959"/>
                </a:solidFill>
              </a:rPr>
              <a:t>和</a:t>
            </a:r>
            <a:r>
              <a:rPr lang="en-US" altLang="zh-CN" sz="2000" dirty="0">
                <a:solidFill>
                  <a:srgbClr val="1369B2"/>
                </a:solidFill>
              </a:rPr>
              <a:t>close()</a:t>
            </a:r>
            <a:r>
              <a:rPr lang="zh-CN" altLang="en-US" sz="2000" dirty="0">
                <a:solidFill>
                  <a:srgbClr val="595959"/>
                </a:solidFill>
              </a:rPr>
              <a:t>方法，关于这三个方法的介绍如下。</a:t>
            </a:r>
            <a:endParaRPr lang="zh-CN" altLang="en-US" sz="2000" dirty="0">
              <a:solidFill>
                <a:srgbClr val="595959"/>
              </a:solidFill>
            </a:endParaRPr>
          </a:p>
        </p:txBody>
      </p:sp>
      <p:grpSp>
        <p:nvGrpSpPr>
          <p:cNvPr id="12" name="组合 11"/>
          <p:cNvGrpSpPr/>
          <p:nvPr/>
        </p:nvGrpSpPr>
        <p:grpSpPr>
          <a:xfrm>
            <a:off x="1266613" y="3285778"/>
            <a:ext cx="2309086" cy="2333759"/>
            <a:chOff x="1546239" y="3760713"/>
            <a:chExt cx="1557032" cy="1573670"/>
          </a:xfrm>
        </p:grpSpPr>
        <p:sp>
          <p:nvSpPr>
            <p:cNvPr id="20"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initialize()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14" name="组合 13"/>
          <p:cNvGrpSpPr/>
          <p:nvPr/>
        </p:nvGrpSpPr>
        <p:grpSpPr>
          <a:xfrm>
            <a:off x="4940663" y="3285778"/>
            <a:ext cx="2309086" cy="2333759"/>
            <a:chOff x="1546239" y="3760713"/>
            <a:chExt cx="1557032" cy="1573670"/>
          </a:xfrm>
        </p:grpSpPr>
        <p:sp>
          <p:nvSpPr>
            <p:cNvPr id="18"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process()</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15" name="组合 14"/>
          <p:cNvGrpSpPr/>
          <p:nvPr/>
        </p:nvGrpSpPr>
        <p:grpSpPr>
          <a:xfrm>
            <a:off x="8462584" y="3285777"/>
            <a:ext cx="2309086" cy="2333759"/>
            <a:chOff x="1546239" y="3760713"/>
            <a:chExt cx="1557032" cy="1573670"/>
          </a:xfrm>
        </p:grpSpPr>
        <p:sp>
          <p:nvSpPr>
            <p:cNvPr id="16"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close()</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914413"/>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initialize()</a:t>
            </a:r>
            <a:r>
              <a:rPr lang="zh-CN" altLang="en-US" sz="2000" dirty="0">
                <a:solidFill>
                  <a:srgbClr val="1369B2"/>
                </a:solidFill>
              </a:rPr>
              <a:t>方法</a:t>
            </a:r>
            <a:r>
              <a:rPr lang="zh-CN" altLang="en-US" sz="2000" dirty="0">
                <a:solidFill>
                  <a:srgbClr val="595959"/>
                </a:solidFill>
              </a:rPr>
              <a:t>用于校验</a:t>
            </a:r>
            <a:r>
              <a:rPr lang="en-US" altLang="zh-CN" sz="2000" dirty="0">
                <a:solidFill>
                  <a:srgbClr val="1369B2"/>
                </a:solidFill>
              </a:rPr>
              <a:t>UDTF</a:t>
            </a:r>
            <a:r>
              <a:rPr lang="zh-CN" altLang="en-US" sz="2000" dirty="0">
                <a:solidFill>
                  <a:srgbClr val="1369B2"/>
                </a:solidFill>
              </a:rPr>
              <a:t>输入参数的合法性</a:t>
            </a:r>
            <a:r>
              <a:rPr lang="zh-CN" altLang="en-US" sz="2000" dirty="0">
                <a:solidFill>
                  <a:srgbClr val="595959"/>
                </a:solidFill>
              </a:rPr>
              <a:t>，并声明</a:t>
            </a:r>
            <a:r>
              <a:rPr lang="en-US" altLang="zh-CN" sz="2000" dirty="0">
                <a:solidFill>
                  <a:srgbClr val="595959"/>
                </a:solidFill>
              </a:rPr>
              <a:t>UDTF</a:t>
            </a:r>
            <a:r>
              <a:rPr lang="zh-CN" altLang="en-US" sz="2000" dirty="0">
                <a:solidFill>
                  <a:srgbClr val="595959"/>
                </a:solidFill>
              </a:rPr>
              <a:t>输出结果的结构，包括</a:t>
            </a:r>
            <a:r>
              <a:rPr lang="zh-CN" altLang="en-US" sz="2000" dirty="0">
                <a:solidFill>
                  <a:srgbClr val="1369B2"/>
                </a:solidFill>
              </a:rPr>
              <a:t>字段名</a:t>
            </a:r>
            <a:r>
              <a:rPr lang="zh-CN" altLang="en-US" sz="2000" dirty="0">
                <a:solidFill>
                  <a:srgbClr val="595959"/>
                </a:solidFill>
              </a:rPr>
              <a:t>、</a:t>
            </a:r>
            <a:r>
              <a:rPr lang="zh-CN" altLang="en-US" sz="2000" dirty="0">
                <a:solidFill>
                  <a:srgbClr val="1369B2"/>
                </a:solidFill>
              </a:rPr>
              <a:t>数据类型</a:t>
            </a:r>
            <a:r>
              <a:rPr lang="zh-CN" altLang="en-US" sz="2000" dirty="0">
                <a:solidFill>
                  <a:srgbClr val="595959"/>
                </a:solidFill>
              </a:rPr>
              <a:t>等，该方法的签名如下。</a:t>
            </a:r>
            <a:endParaRPr lang="zh-CN" altLang="en-US" sz="2000" dirty="0">
              <a:solidFill>
                <a:srgbClr val="595959"/>
              </a:solidFill>
            </a:endParaRPr>
          </a:p>
        </p:txBody>
      </p:sp>
      <p:sp>
        <p:nvSpPr>
          <p:cNvPr id="11" name="矩形 10"/>
          <p:cNvSpPr/>
          <p:nvPr/>
        </p:nvSpPr>
        <p:spPr>
          <a:xfrm>
            <a:off x="1011115" y="852854"/>
            <a:ext cx="285184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initialize()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矩形 19"/>
          <p:cNvSpPr/>
          <p:nvPr/>
        </p:nvSpPr>
        <p:spPr>
          <a:xfrm>
            <a:off x="1143690" y="3501802"/>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3815104"/>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StructObjectInspector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initialize(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ObjectInspector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argOIs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2" name="矩形 21"/>
          <p:cNvSpPr/>
          <p:nvPr/>
        </p:nvSpPr>
        <p:spPr>
          <a:xfrm>
            <a:off x="7535366" y="3869340"/>
            <a:ext cx="792087"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7535366" y="4105585"/>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735166" y="4663055"/>
            <a:ext cx="2808308" cy="55747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5753780" y="4718375"/>
            <a:ext cx="3077729"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err="1">
                <a:solidFill>
                  <a:srgbClr val="FF0000"/>
                </a:solidFill>
                <a:latin typeface="微软雅黑" panose="020B0503020204020204" pitchFamily="34" charset="-122"/>
                <a:ea typeface="微软雅黑" panose="020B0503020204020204" pitchFamily="34" charset="-122"/>
              </a:rPr>
              <a:t>ObjectInspector</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914413"/>
            <a:ext cx="10484691"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process()</a:t>
            </a:r>
            <a:r>
              <a:rPr lang="zh-CN" altLang="en-US" sz="2000" dirty="0">
                <a:solidFill>
                  <a:srgbClr val="1369B2"/>
                </a:solidFill>
              </a:rPr>
              <a:t>方法</a:t>
            </a:r>
            <a:r>
              <a:rPr lang="zh-CN" altLang="en-US" sz="2000" dirty="0">
                <a:solidFill>
                  <a:srgbClr val="595959"/>
                </a:solidFill>
              </a:rPr>
              <a:t>用于对输入数据执行具体的</a:t>
            </a:r>
            <a:r>
              <a:rPr lang="zh-CN" altLang="en-US" sz="2000" dirty="0">
                <a:solidFill>
                  <a:srgbClr val="1369B2"/>
                </a:solidFill>
              </a:rPr>
              <a:t>处理逻辑</a:t>
            </a:r>
            <a:r>
              <a:rPr lang="zh-CN" altLang="en-US" sz="2000" dirty="0">
                <a:solidFill>
                  <a:srgbClr val="595959"/>
                </a:solidFill>
              </a:rPr>
              <a:t>，具体签名如下。</a:t>
            </a:r>
            <a:endParaRPr lang="zh-CN" altLang="en-US" sz="2000" dirty="0">
              <a:solidFill>
                <a:srgbClr val="595959"/>
              </a:solidFill>
            </a:endParaRPr>
          </a:p>
        </p:txBody>
      </p:sp>
      <p:sp>
        <p:nvSpPr>
          <p:cNvPr id="11" name="矩形 10"/>
          <p:cNvSpPr/>
          <p:nvPr/>
        </p:nvSpPr>
        <p:spPr>
          <a:xfrm>
            <a:off x="1011115" y="852854"/>
            <a:ext cx="285184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process()</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矩形 19"/>
          <p:cNvSpPr/>
          <p:nvPr/>
        </p:nvSpPr>
        <p:spPr>
          <a:xfrm>
            <a:off x="1143690" y="3141762"/>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3455064"/>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void process(Object[] objects)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2" name="矩形 21"/>
          <p:cNvSpPr/>
          <p:nvPr/>
        </p:nvSpPr>
        <p:spPr>
          <a:xfrm>
            <a:off x="4572051" y="3549093"/>
            <a:ext cx="875080" cy="36487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3" name="直接箭头连接符 22"/>
          <p:cNvCxnSpPr/>
          <p:nvPr/>
        </p:nvCxnSpPr>
        <p:spPr>
          <a:xfrm>
            <a:off x="5456282" y="3745546"/>
            <a:ext cx="0" cy="557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439022" y="4314762"/>
            <a:ext cx="1905950" cy="55747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3" name="文本框 7"/>
          <p:cNvSpPr txBox="1"/>
          <p:nvPr/>
        </p:nvSpPr>
        <p:spPr>
          <a:xfrm>
            <a:off x="4457636" y="4370082"/>
            <a:ext cx="1887337"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是一个</a:t>
            </a:r>
            <a:r>
              <a:rPr lang="en-US" altLang="zh-CN" sz="1600" dirty="0">
                <a:solidFill>
                  <a:srgbClr val="FF0000"/>
                </a:solidFill>
                <a:latin typeface="微软雅黑" panose="020B0503020204020204" pitchFamily="34" charset="-122"/>
                <a:ea typeface="微软雅黑" panose="020B0503020204020204" pitchFamily="34" charset="-122"/>
              </a:rPr>
              <a:t>Object</a:t>
            </a:r>
            <a:r>
              <a:rPr lang="zh-CN" altLang="en-US" sz="1600" dirty="0">
                <a:solidFill>
                  <a:srgbClr val="FF0000"/>
                </a:solidFill>
                <a:latin typeface="微软雅黑" panose="020B0503020204020204" pitchFamily="34" charset="-122"/>
                <a:ea typeface="微软雅黑" panose="020B0503020204020204" pitchFamily="34" charset="-122"/>
              </a:rPr>
              <a:t>数组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914413"/>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close()</a:t>
            </a:r>
            <a:r>
              <a:rPr lang="zh-CN" altLang="en-US" sz="2000" dirty="0">
                <a:solidFill>
                  <a:srgbClr val="1369B2"/>
                </a:solidFill>
              </a:rPr>
              <a:t>方法</a:t>
            </a:r>
            <a:r>
              <a:rPr lang="zh-CN" altLang="en-US" sz="2000" dirty="0">
                <a:solidFill>
                  <a:srgbClr val="595959"/>
                </a:solidFill>
              </a:rPr>
              <a:t>在所有输入数据处理完成后执行，用于</a:t>
            </a:r>
            <a:r>
              <a:rPr lang="zh-CN" altLang="en-US" sz="2000" dirty="0">
                <a:solidFill>
                  <a:srgbClr val="1369B2"/>
                </a:solidFill>
              </a:rPr>
              <a:t>释放资源</a:t>
            </a:r>
            <a:r>
              <a:rPr lang="zh-CN" altLang="en-US" sz="2000" dirty="0">
                <a:solidFill>
                  <a:srgbClr val="595959"/>
                </a:solidFill>
              </a:rPr>
              <a:t>，例如在</a:t>
            </a:r>
            <a:r>
              <a:rPr lang="en-US" altLang="zh-CN" sz="2000" dirty="0">
                <a:solidFill>
                  <a:srgbClr val="595959"/>
                </a:solidFill>
              </a:rPr>
              <a:t>process()</a:t>
            </a:r>
            <a:r>
              <a:rPr lang="zh-CN" altLang="en-US" sz="2000" dirty="0">
                <a:solidFill>
                  <a:srgbClr val="595959"/>
                </a:solidFill>
              </a:rPr>
              <a:t>方法中打开的</a:t>
            </a:r>
            <a:r>
              <a:rPr lang="en-US" altLang="zh-CN" sz="2000" dirty="0">
                <a:solidFill>
                  <a:srgbClr val="595959"/>
                </a:solidFill>
              </a:rPr>
              <a:t>IO</a:t>
            </a:r>
            <a:r>
              <a:rPr lang="zh-CN" altLang="en-US" sz="2000" dirty="0">
                <a:solidFill>
                  <a:srgbClr val="595959"/>
                </a:solidFill>
              </a:rPr>
              <a:t>流、网络连接等。</a:t>
            </a:r>
            <a:r>
              <a:rPr lang="en-US" altLang="zh-CN" sz="2000" dirty="0">
                <a:solidFill>
                  <a:srgbClr val="595959"/>
                </a:solidFill>
              </a:rPr>
              <a:t>close()</a:t>
            </a:r>
            <a:r>
              <a:rPr lang="zh-CN" altLang="en-US" sz="2000" dirty="0">
                <a:solidFill>
                  <a:srgbClr val="595959"/>
                </a:solidFill>
              </a:rPr>
              <a:t>方法的签名如下。</a:t>
            </a:r>
            <a:endParaRPr lang="zh-CN" altLang="en-US" sz="2000" dirty="0">
              <a:solidFill>
                <a:srgbClr val="595959"/>
              </a:solidFill>
            </a:endParaRPr>
          </a:p>
        </p:txBody>
      </p:sp>
      <p:sp>
        <p:nvSpPr>
          <p:cNvPr id="11" name="矩形 10"/>
          <p:cNvSpPr/>
          <p:nvPr/>
        </p:nvSpPr>
        <p:spPr>
          <a:xfrm>
            <a:off x="1011115" y="852854"/>
            <a:ext cx="285184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close()</a:t>
            </a:r>
            <a:r>
              <a:rPr lang="zh-CN" altLang="en-US" sz="1800" dirty="0">
                <a:solidFill>
                  <a:srgbClr val="595959"/>
                </a:solidFill>
                <a:latin typeface="微软雅黑" panose="020B0503020204020204" pitchFamily="34" charset="-122"/>
                <a:ea typeface="微软雅黑" panose="020B0503020204020204" pitchFamily="34" charset="-122"/>
              </a:rPr>
              <a:t>方法</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矩形 19"/>
          <p:cNvSpPr/>
          <p:nvPr/>
        </p:nvSpPr>
        <p:spPr>
          <a:xfrm>
            <a:off x="1143690" y="3355508"/>
            <a:ext cx="9848058"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3668810"/>
            <a:ext cx="9104581"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public void close()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圆角矩形标注 8"/>
          <p:cNvSpPr/>
          <p:nvPr/>
        </p:nvSpPr>
        <p:spPr bwMode="auto">
          <a:xfrm>
            <a:off x="1918742" y="5126201"/>
            <a:ext cx="7560840" cy="1039898"/>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需要说明的是，如果在处理过程中没有涉及资源占用，则该方法可以留空。</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54646" y="1172361"/>
            <a:ext cx="10225136" cy="188461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latin typeface="微软雅黑" panose="020B0503020204020204" pitchFamily="34" charset="-122"/>
                <a:ea typeface="微软雅黑" panose="020B0503020204020204" pitchFamily="34" charset="-122"/>
              </a:rPr>
              <a:t>接下来，演示如何实现一个</a:t>
            </a:r>
            <a:r>
              <a:rPr lang="en-US" altLang="zh-CN" sz="2000" dirty="0">
                <a:solidFill>
                  <a:srgbClr val="595959"/>
                </a:solidFill>
                <a:latin typeface="微软雅黑" panose="020B0503020204020204" pitchFamily="34" charset="-122"/>
                <a:ea typeface="微软雅黑" panose="020B0503020204020204" pitchFamily="34" charset="-122"/>
              </a:rPr>
              <a:t>UDTF</a:t>
            </a:r>
            <a:r>
              <a:rPr lang="zh-CN" altLang="en-US" sz="2000" dirty="0">
                <a:solidFill>
                  <a:srgbClr val="595959"/>
                </a:solidFill>
                <a:latin typeface="微软雅黑" panose="020B0503020204020204" pitchFamily="34" charset="-122"/>
                <a:ea typeface="微软雅黑" panose="020B0503020204020204" pitchFamily="34" charset="-122"/>
              </a:rPr>
              <a:t>用于处理字符串类型的数据，处理逻辑为按照指定分隔符对输入字符串进行拆分，并将拆分结果逐行输出为多行记录。在项目</a:t>
            </a:r>
            <a:r>
              <a:rPr lang="en-US" altLang="zh-CN" sz="2000" dirty="0" err="1">
                <a:solidFill>
                  <a:srgbClr val="1369B2"/>
                </a:solidFill>
                <a:latin typeface="微软雅黑" panose="020B0503020204020204" pitchFamily="34" charset="-122"/>
                <a:ea typeface="微软雅黑" panose="020B0503020204020204" pitchFamily="34" charset="-122"/>
              </a:rPr>
              <a:t>HiveFunctionProject</a:t>
            </a:r>
            <a:r>
              <a:rPr lang="zh-CN" altLang="en-US" sz="2000" dirty="0">
                <a:solidFill>
                  <a:srgbClr val="595959"/>
                </a:solidFill>
                <a:latin typeface="微软雅黑" panose="020B0503020204020204" pitchFamily="34" charset="-122"/>
                <a:ea typeface="微软雅黑" panose="020B0503020204020204" pitchFamily="34" charset="-122"/>
              </a:rPr>
              <a:t>的</a:t>
            </a:r>
            <a:r>
              <a:rPr lang="en-US" altLang="zh-CN" sz="2000" dirty="0" err="1">
                <a:solidFill>
                  <a:srgbClr val="1369B2"/>
                </a:solidFill>
                <a:latin typeface="微软雅黑" panose="020B0503020204020204" pitchFamily="34" charset="-122"/>
                <a:ea typeface="微软雅黑" panose="020B0503020204020204" pitchFamily="34" charset="-122"/>
              </a:rPr>
              <a:t>src</a:t>
            </a:r>
            <a:r>
              <a:rPr lang="en-US" altLang="zh-CN" sz="2000" dirty="0">
                <a:solidFill>
                  <a:srgbClr val="1369B2"/>
                </a:solidFill>
                <a:latin typeface="微软雅黑" panose="020B0503020204020204" pitchFamily="34" charset="-122"/>
                <a:ea typeface="微软雅黑" panose="020B0503020204020204" pitchFamily="34" charset="-122"/>
              </a:rPr>
              <a:t>/main/java</a:t>
            </a:r>
            <a:r>
              <a:rPr lang="zh-CN" altLang="en-US" sz="2000" dirty="0">
                <a:solidFill>
                  <a:srgbClr val="595959"/>
                </a:solidFill>
                <a:latin typeface="微软雅黑" panose="020B0503020204020204" pitchFamily="34" charset="-122"/>
                <a:ea typeface="微软雅黑" panose="020B0503020204020204" pitchFamily="34" charset="-122"/>
              </a:rPr>
              <a:t>目录中创建包</a:t>
            </a:r>
            <a:r>
              <a:rPr lang="en-US" altLang="zh-CN" sz="2000" dirty="0" err="1">
                <a:solidFill>
                  <a:srgbClr val="1369B2"/>
                </a:solidFill>
                <a:latin typeface="微软雅黑" panose="020B0503020204020204" pitchFamily="34" charset="-122"/>
                <a:ea typeface="微软雅黑" panose="020B0503020204020204" pitchFamily="34" charset="-122"/>
              </a:rPr>
              <a:t>cn.itcast.udtf</a:t>
            </a:r>
            <a:r>
              <a:rPr lang="zh-CN" altLang="en-US" sz="2000" dirty="0">
                <a:solidFill>
                  <a:srgbClr val="595959"/>
                </a:solidFill>
                <a:latin typeface="微软雅黑" panose="020B0503020204020204" pitchFamily="34" charset="-122"/>
                <a:ea typeface="微软雅黑" panose="020B0503020204020204" pitchFamily="34" charset="-122"/>
              </a:rPr>
              <a:t>，并在其中新建类</a:t>
            </a:r>
            <a:r>
              <a:rPr lang="en-US" altLang="zh-CN" sz="2000" dirty="0" err="1">
                <a:solidFill>
                  <a:srgbClr val="1369B2"/>
                </a:solidFill>
                <a:latin typeface="微软雅黑" panose="020B0503020204020204" pitchFamily="34" charset="-122"/>
                <a:ea typeface="微软雅黑" panose="020B0503020204020204" pitchFamily="34" charset="-122"/>
              </a:rPr>
              <a:t>SplitToRows</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7895405" y="2914261"/>
            <a:ext cx="3592023" cy="3861424"/>
          </a:xfrm>
          <a:prstGeom prst="rect">
            <a:avLst/>
          </a:prstGeom>
        </p:spPr>
      </p:pic>
      <p:sp>
        <p:nvSpPr>
          <p:cNvPr id="12" name="原创设计师QQ598969553          _3"/>
          <p:cNvSpPr/>
          <p:nvPr/>
        </p:nvSpPr>
        <p:spPr>
          <a:xfrm>
            <a:off x="3646876" y="4109216"/>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211362" y="3883851"/>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4398992" y="3933682"/>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4776" y="4786610"/>
            <a:ext cx="689444" cy="689444"/>
          </a:xfrm>
          <a:prstGeom prst="rect">
            <a:avLst/>
          </a:prstGeom>
        </p:spPr>
      </p:pic>
      <p:pic>
        <p:nvPicPr>
          <p:cNvPr id="16" name="对象 5"/>
          <p:cNvPicPr>
            <a:picLocks noChangeAspect="1"/>
          </p:cNvPicPr>
          <p:nvPr/>
        </p:nvPicPr>
        <p:blipFill>
          <a:blip r:embed="rId4"/>
          <a:stretch>
            <a:fillRect/>
          </a:stretch>
        </p:blipFill>
        <p:spPr>
          <a:xfrm>
            <a:off x="4329208" y="4270867"/>
            <a:ext cx="1076138" cy="691624"/>
          </a:xfrm>
        </p:spPr>
      </p:pic>
      <p:pic>
        <p:nvPicPr>
          <p:cNvPr id="17" name="对象 5"/>
          <p:cNvPicPr>
            <a:picLocks noChangeAspect="1"/>
          </p:cNvPicPr>
          <p:nvPr/>
        </p:nvPicPr>
        <p:blipFill>
          <a:blip r:embed="rId5"/>
          <a:stretch>
            <a:fillRect/>
          </a:stretch>
        </p:blipFill>
        <p:spPr>
          <a:xfrm>
            <a:off x="3897473" y="4270867"/>
            <a:ext cx="1939607" cy="706935"/>
          </a:xfrm>
        </p:spPr>
      </p:pic>
      <p:pic>
        <p:nvPicPr>
          <p:cNvPr id="20" name="对象 6"/>
          <p:cNvPicPr>
            <a:picLocks noChangeAspect="1"/>
          </p:cNvPicPr>
          <p:nvPr/>
        </p:nvPicPr>
        <p:blipFill>
          <a:blip r:embed="rId6"/>
          <a:stretch>
            <a:fillRect/>
          </a:stretch>
        </p:blipFill>
        <p:spPr>
          <a:xfrm>
            <a:off x="4401841" y="4369863"/>
            <a:ext cx="930870" cy="576847"/>
          </a:xfrm>
        </p:spPr>
      </p:pic>
      <p:pic>
        <p:nvPicPr>
          <p:cNvPr id="21" name="对象 2">
            <a:hlinkClick r:id="" action="ppaction://ole?verb=0"/>
          </p:cNvPr>
          <p:cNvPicPr>
            <a:picLocks noChangeAspect="1"/>
          </p:cNvPicPr>
          <p:nvPr/>
        </p:nvPicPr>
        <p:blipFill>
          <a:blip r:embed="rId7"/>
          <a:stretch>
            <a:fillRect/>
          </a:stretch>
        </p:blipFill>
        <p:spPr>
          <a:xfrm>
            <a:off x="4149792" y="4289976"/>
            <a:ext cx="1335103" cy="623648"/>
          </a:xfrm>
        </p:spPr>
      </p:pic>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开发</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UDTF</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对象 2"/>
          <p:cNvGraphicFramePr>
            <a:graphicFrameLocks noChangeAspect="1"/>
          </p:cNvGraphicFramePr>
          <p:nvPr/>
        </p:nvGraphicFramePr>
        <p:xfrm>
          <a:off x="4284560" y="4227330"/>
          <a:ext cx="1316886" cy="675513"/>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257300" imgH="638175" progId="Package">
                  <p:embed/>
                </p:oleObj>
              </mc:Choice>
              <mc:Fallback>
                <p:oleObj name="包装程序外壳对象" showAsIcon="1" r:id="rId8" imgW="1257300" imgH="638175" progId="Package">
                  <p:embed/>
                  <p:pic>
                    <p:nvPicPr>
                      <p:cNvPr id="0" name="对象 2"/>
                      <p:cNvPicPr/>
                      <p:nvPr/>
                    </p:nvPicPr>
                    <p:blipFill>
                      <a:blip r:embed="rId9"/>
                      <a:stretch>
                        <a:fillRect/>
                      </a:stretch>
                    </p:blipFill>
                    <p:spPr>
                      <a:xfrm>
                        <a:off x="4284560" y="4227330"/>
                        <a:ext cx="1316886" cy="675513"/>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1350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了解自定义函数的开发流程，能够完成</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函数注册与调用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626"/>
            <a:ext cx="6805930" cy="2952328"/>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63631"/>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通过前面内容讲解，我们学习了如何在</a:t>
            </a:r>
            <a:r>
              <a:rPr lang="en-US" altLang="zh-CN" sz="2000" dirty="0">
                <a:solidFill>
                  <a:srgbClr val="595959"/>
                </a:solidFill>
                <a:latin typeface="微软雅黑" panose="020B0503020204020204" pitchFamily="34" charset="-122"/>
                <a:ea typeface="微软雅黑" panose="020B0503020204020204" pitchFamily="34" charset="-122"/>
              </a:rPr>
              <a:t>IntelliJ IDEA</a:t>
            </a:r>
            <a:r>
              <a:rPr lang="zh-CN" altLang="en-US" sz="2000" dirty="0">
                <a:solidFill>
                  <a:srgbClr val="595959"/>
                </a:solidFill>
                <a:latin typeface="微软雅黑" panose="020B0503020204020204" pitchFamily="34" charset="-122"/>
                <a:ea typeface="微软雅黑" panose="020B0503020204020204" pitchFamily="34" charset="-122"/>
              </a:rPr>
              <a:t>中通过编写</a:t>
            </a:r>
            <a:r>
              <a:rPr lang="en-US" altLang="zh-CN" sz="2000" dirty="0">
                <a:solidFill>
                  <a:srgbClr val="1369B2"/>
                </a:solidFill>
                <a:latin typeface="微软雅黑" panose="020B0503020204020204" pitchFamily="34" charset="-122"/>
                <a:ea typeface="微软雅黑" panose="020B0503020204020204" pitchFamily="34" charset="-122"/>
              </a:rPr>
              <a:t>Java</a:t>
            </a:r>
            <a:r>
              <a:rPr lang="zh-CN" altLang="en-US" sz="2000" dirty="0">
                <a:solidFill>
                  <a:srgbClr val="1369B2"/>
                </a:solidFill>
                <a:latin typeface="微软雅黑" panose="020B0503020204020204" pitchFamily="34" charset="-122"/>
                <a:ea typeface="微软雅黑" panose="020B0503020204020204" pitchFamily="34" charset="-122"/>
              </a:rPr>
              <a:t>应用程序实现不同类型的自定义函数</a:t>
            </a:r>
            <a:r>
              <a:rPr lang="zh-CN" altLang="en-US" sz="2000" dirty="0">
                <a:solidFill>
                  <a:srgbClr val="595959"/>
                </a:solidFill>
                <a:latin typeface="微软雅黑" panose="020B0503020204020204" pitchFamily="34" charset="-122"/>
                <a:ea typeface="微软雅黑" panose="020B0503020204020204" pitchFamily="34" charset="-122"/>
              </a:rPr>
              <a:t>。不过，若要将</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应用程序中的处理逻辑作为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的函数使用，还需要将其注册为</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可调用的函数。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82638" y="1269554"/>
            <a:ext cx="10441160"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中注册自定义函数时，需要先将相应的</a:t>
            </a:r>
            <a:r>
              <a:rPr lang="en-US" altLang="zh-CN" sz="2000" dirty="0">
                <a:solidFill>
                  <a:srgbClr val="595959"/>
                </a:solidFill>
                <a:latin typeface="微软雅黑" panose="020B0503020204020204" pitchFamily="34" charset="-122"/>
                <a:ea typeface="微软雅黑" panose="020B0503020204020204" pitchFamily="34" charset="-122"/>
              </a:rPr>
              <a:t>Java</a:t>
            </a:r>
            <a:r>
              <a:rPr lang="zh-CN" altLang="en-US" sz="2000" dirty="0">
                <a:solidFill>
                  <a:srgbClr val="595959"/>
                </a:solidFill>
                <a:latin typeface="微软雅黑" panose="020B0503020204020204" pitchFamily="34" charset="-122"/>
                <a:ea typeface="微软雅黑" panose="020B0503020204020204" pitchFamily="34" charset="-122"/>
              </a:rPr>
              <a:t>应用程序封装为</a:t>
            </a:r>
            <a:r>
              <a:rPr lang="en-US" altLang="zh-CN" sz="2000" dirty="0">
                <a:solidFill>
                  <a:srgbClr val="1369B2"/>
                </a:solidFill>
                <a:latin typeface="微软雅黑" panose="020B0503020204020204" pitchFamily="34" charset="-122"/>
                <a:ea typeface="微软雅黑" panose="020B0503020204020204" pitchFamily="34" charset="-122"/>
              </a:rPr>
              <a:t>JAR</a:t>
            </a:r>
            <a:r>
              <a:rPr lang="zh-CN" altLang="en-US" sz="2000" dirty="0">
                <a:solidFill>
                  <a:srgbClr val="1369B2"/>
                </a:solidFill>
                <a:latin typeface="微软雅黑" panose="020B0503020204020204" pitchFamily="34" charset="-122"/>
                <a:ea typeface="微软雅黑" panose="020B0503020204020204" pitchFamily="34" charset="-122"/>
              </a:rPr>
              <a:t>文件</a:t>
            </a:r>
            <a:r>
              <a:rPr lang="zh-CN" altLang="en-US" sz="2000" dirty="0">
                <a:solidFill>
                  <a:srgbClr val="595959"/>
                </a:solidFill>
                <a:latin typeface="微软雅黑" panose="020B0503020204020204" pitchFamily="34" charset="-122"/>
                <a:ea typeface="微软雅黑" panose="020B0503020204020204" pitchFamily="34" charset="-122"/>
              </a:rPr>
              <a:t>，并在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中将</a:t>
            </a:r>
            <a:r>
              <a:rPr lang="zh-CN" altLang="en-US" sz="2000" dirty="0">
                <a:solidFill>
                  <a:srgbClr val="1369B2"/>
                </a:solidFill>
                <a:latin typeface="微软雅黑" panose="020B0503020204020204" pitchFamily="34" charset="-122"/>
                <a:ea typeface="微软雅黑" panose="020B0503020204020204" pitchFamily="34" charset="-122"/>
              </a:rPr>
              <a:t>函数名</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自定义函数</a:t>
            </a:r>
            <a:r>
              <a:rPr lang="zh-CN" altLang="en-US" sz="2000" dirty="0">
                <a:solidFill>
                  <a:srgbClr val="595959"/>
                </a:solidFill>
                <a:latin typeface="微软雅黑" panose="020B0503020204020204" pitchFamily="34" charset="-122"/>
                <a:ea typeface="微软雅黑" panose="020B0503020204020204" pitchFamily="34" charset="-122"/>
              </a:rPr>
              <a:t>的实现类进行绑定。</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支持将自定义函数注册为</a:t>
            </a:r>
            <a:r>
              <a:rPr lang="zh-CN" altLang="en-US" sz="2000" dirty="0">
                <a:solidFill>
                  <a:srgbClr val="1369B2"/>
                </a:solidFill>
                <a:latin typeface="微软雅黑" panose="020B0503020204020204" pitchFamily="34" charset="-122"/>
                <a:ea typeface="微软雅黑" panose="020B0503020204020204" pitchFamily="34" charset="-122"/>
              </a:rPr>
              <a:t>临时函数</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永久函数</a:t>
            </a:r>
            <a:r>
              <a:rPr lang="zh-CN" altLang="en-US" sz="2000" dirty="0">
                <a:solidFill>
                  <a:srgbClr val="595959"/>
                </a:solidFill>
                <a:latin typeface="微软雅黑" panose="020B0503020204020204" pitchFamily="34" charset="-122"/>
                <a:ea typeface="微软雅黑" panose="020B0503020204020204" pitchFamily="34" charset="-122"/>
              </a:rPr>
              <a:t>，具体说明如下。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266105" y="3206360"/>
            <a:ext cx="7392567" cy="2887730"/>
            <a:chOff x="2734656" y="2791708"/>
            <a:chExt cx="5343198" cy="2087200"/>
          </a:xfrm>
        </p:grpSpPr>
        <p:sp>
          <p:nvSpPr>
            <p:cNvPr id="8" name="Freeform 76"/>
            <p:cNvSpPr/>
            <p:nvPr/>
          </p:nvSpPr>
          <p:spPr bwMode="auto">
            <a:xfrm>
              <a:off x="3852098" y="4137032"/>
              <a:ext cx="66057" cy="731292"/>
            </a:xfrm>
            <a:custGeom>
              <a:avLst/>
              <a:gdLst>
                <a:gd name="T0" fmla="*/ 0 w 54"/>
                <a:gd name="T1" fmla="*/ 26 h 598"/>
                <a:gd name="T2" fmla="*/ 0 w 54"/>
                <a:gd name="T3" fmla="*/ 570 h 598"/>
                <a:gd name="T4" fmla="*/ 0 w 54"/>
                <a:gd name="T5" fmla="*/ 570 h 598"/>
                <a:gd name="T6" fmla="*/ 2 w 54"/>
                <a:gd name="T7" fmla="*/ 582 h 598"/>
                <a:gd name="T8" fmla="*/ 8 w 54"/>
                <a:gd name="T9" fmla="*/ 590 h 598"/>
                <a:gd name="T10" fmla="*/ 16 w 54"/>
                <a:gd name="T11" fmla="*/ 596 h 598"/>
                <a:gd name="T12" fmla="*/ 26 w 54"/>
                <a:gd name="T13" fmla="*/ 598 h 598"/>
                <a:gd name="T14" fmla="*/ 26 w 54"/>
                <a:gd name="T15" fmla="*/ 598 h 598"/>
                <a:gd name="T16" fmla="*/ 38 w 54"/>
                <a:gd name="T17" fmla="*/ 596 h 598"/>
                <a:gd name="T18" fmla="*/ 46 w 54"/>
                <a:gd name="T19" fmla="*/ 590 h 598"/>
                <a:gd name="T20" fmla="*/ 52 w 54"/>
                <a:gd name="T21" fmla="*/ 582 h 598"/>
                <a:gd name="T22" fmla="*/ 54 w 54"/>
                <a:gd name="T23" fmla="*/ 570 h 598"/>
                <a:gd name="T24" fmla="*/ 54 w 54"/>
                <a:gd name="T25" fmla="*/ 26 h 598"/>
                <a:gd name="T26" fmla="*/ 54 w 54"/>
                <a:gd name="T27" fmla="*/ 26 h 598"/>
                <a:gd name="T28" fmla="*/ 52 w 54"/>
                <a:gd name="T29" fmla="*/ 16 h 598"/>
                <a:gd name="T30" fmla="*/ 46 w 54"/>
                <a:gd name="T31" fmla="*/ 8 h 598"/>
                <a:gd name="T32" fmla="*/ 38 w 54"/>
                <a:gd name="T33" fmla="*/ 2 h 598"/>
                <a:gd name="T34" fmla="*/ 26 w 54"/>
                <a:gd name="T35" fmla="*/ 0 h 598"/>
                <a:gd name="T36" fmla="*/ 26 w 54"/>
                <a:gd name="T37" fmla="*/ 0 h 598"/>
                <a:gd name="T38" fmla="*/ 16 w 54"/>
                <a:gd name="T39" fmla="*/ 2 h 598"/>
                <a:gd name="T40" fmla="*/ 8 w 54"/>
                <a:gd name="T41" fmla="*/ 8 h 598"/>
                <a:gd name="T42" fmla="*/ 2 w 54"/>
                <a:gd name="T43" fmla="*/ 16 h 598"/>
                <a:gd name="T44" fmla="*/ 0 w 54"/>
                <a:gd name="T45" fmla="*/ 26 h 598"/>
                <a:gd name="T46" fmla="*/ 0 w 54"/>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598"/>
                <a:gd name="T74" fmla="*/ 54 w 54"/>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598">
                  <a:moveTo>
                    <a:pt x="0" y="26"/>
                  </a:moveTo>
                  <a:lnTo>
                    <a:pt x="0" y="570"/>
                  </a:lnTo>
                  <a:lnTo>
                    <a:pt x="2" y="582"/>
                  </a:lnTo>
                  <a:lnTo>
                    <a:pt x="8" y="590"/>
                  </a:lnTo>
                  <a:lnTo>
                    <a:pt x="16" y="596"/>
                  </a:lnTo>
                  <a:lnTo>
                    <a:pt x="26" y="598"/>
                  </a:lnTo>
                  <a:lnTo>
                    <a:pt x="38" y="596"/>
                  </a:lnTo>
                  <a:lnTo>
                    <a:pt x="46" y="590"/>
                  </a:lnTo>
                  <a:lnTo>
                    <a:pt x="52" y="582"/>
                  </a:lnTo>
                  <a:lnTo>
                    <a:pt x="54" y="570"/>
                  </a:lnTo>
                  <a:lnTo>
                    <a:pt x="54" y="26"/>
                  </a:lnTo>
                  <a:lnTo>
                    <a:pt x="52" y="16"/>
                  </a:lnTo>
                  <a:lnTo>
                    <a:pt x="46" y="8"/>
                  </a:lnTo>
                  <a:lnTo>
                    <a:pt x="38" y="2"/>
                  </a:lnTo>
                  <a:lnTo>
                    <a:pt x="26" y="0"/>
                  </a:lnTo>
                  <a:lnTo>
                    <a:pt x="16"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9" name="Freeform 77"/>
            <p:cNvSpPr/>
            <p:nvPr/>
          </p:nvSpPr>
          <p:spPr bwMode="auto">
            <a:xfrm>
              <a:off x="3852097" y="4825693"/>
              <a:ext cx="3116958" cy="53215"/>
            </a:xfrm>
            <a:custGeom>
              <a:avLst/>
              <a:gdLst>
                <a:gd name="T0" fmla="*/ 26 w 3162"/>
                <a:gd name="T1" fmla="*/ 0 h 54"/>
                <a:gd name="T2" fmla="*/ 26 w 3162"/>
                <a:gd name="T3" fmla="*/ 0 h 54"/>
                <a:gd name="T4" fmla="*/ 16 w 3162"/>
                <a:gd name="T5" fmla="*/ 2 h 54"/>
                <a:gd name="T6" fmla="*/ 8 w 3162"/>
                <a:gd name="T7" fmla="*/ 8 h 54"/>
                <a:gd name="T8" fmla="*/ 2 w 3162"/>
                <a:gd name="T9" fmla="*/ 16 h 54"/>
                <a:gd name="T10" fmla="*/ 0 w 3162"/>
                <a:gd name="T11" fmla="*/ 26 h 54"/>
                <a:gd name="T12" fmla="*/ 0 w 3162"/>
                <a:gd name="T13" fmla="*/ 26 h 54"/>
                <a:gd name="T14" fmla="*/ 2 w 3162"/>
                <a:gd name="T15" fmla="*/ 38 h 54"/>
                <a:gd name="T16" fmla="*/ 8 w 3162"/>
                <a:gd name="T17" fmla="*/ 46 h 54"/>
                <a:gd name="T18" fmla="*/ 16 w 3162"/>
                <a:gd name="T19" fmla="*/ 52 h 54"/>
                <a:gd name="T20" fmla="*/ 26 w 3162"/>
                <a:gd name="T21" fmla="*/ 54 h 54"/>
                <a:gd name="T22" fmla="*/ 3134 w 3162"/>
                <a:gd name="T23" fmla="*/ 54 h 54"/>
                <a:gd name="T24" fmla="*/ 3134 w 3162"/>
                <a:gd name="T25" fmla="*/ 54 h 54"/>
                <a:gd name="T26" fmla="*/ 3144 w 3162"/>
                <a:gd name="T27" fmla="*/ 52 h 54"/>
                <a:gd name="T28" fmla="*/ 3154 w 3162"/>
                <a:gd name="T29" fmla="*/ 46 h 54"/>
                <a:gd name="T30" fmla="*/ 3160 w 3162"/>
                <a:gd name="T31" fmla="*/ 38 h 54"/>
                <a:gd name="T32" fmla="*/ 3162 w 3162"/>
                <a:gd name="T33" fmla="*/ 26 h 54"/>
                <a:gd name="T34" fmla="*/ 3162 w 3162"/>
                <a:gd name="T35" fmla="*/ 26 h 54"/>
                <a:gd name="T36" fmla="*/ 3160 w 3162"/>
                <a:gd name="T37" fmla="*/ 16 h 54"/>
                <a:gd name="T38" fmla="*/ 3154 w 3162"/>
                <a:gd name="T39" fmla="*/ 8 h 54"/>
                <a:gd name="T40" fmla="*/ 3144 w 3162"/>
                <a:gd name="T41" fmla="*/ 2 h 54"/>
                <a:gd name="T42" fmla="*/ 3134 w 3162"/>
                <a:gd name="T43" fmla="*/ 0 h 54"/>
                <a:gd name="T44" fmla="*/ 26 w 3162"/>
                <a:gd name="T45" fmla="*/ 0 h 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62"/>
                <a:gd name="T70" fmla="*/ 0 h 54"/>
                <a:gd name="T71" fmla="*/ 3162 w 3162"/>
                <a:gd name="T72" fmla="*/ 54 h 5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62" h="54">
                  <a:moveTo>
                    <a:pt x="26" y="0"/>
                  </a:moveTo>
                  <a:lnTo>
                    <a:pt x="26" y="0"/>
                  </a:lnTo>
                  <a:lnTo>
                    <a:pt x="16" y="2"/>
                  </a:lnTo>
                  <a:lnTo>
                    <a:pt x="8" y="8"/>
                  </a:lnTo>
                  <a:lnTo>
                    <a:pt x="2" y="16"/>
                  </a:lnTo>
                  <a:lnTo>
                    <a:pt x="0" y="26"/>
                  </a:lnTo>
                  <a:lnTo>
                    <a:pt x="2" y="38"/>
                  </a:lnTo>
                  <a:lnTo>
                    <a:pt x="8" y="46"/>
                  </a:lnTo>
                  <a:lnTo>
                    <a:pt x="16" y="52"/>
                  </a:lnTo>
                  <a:lnTo>
                    <a:pt x="26" y="54"/>
                  </a:lnTo>
                  <a:lnTo>
                    <a:pt x="3134" y="54"/>
                  </a:lnTo>
                  <a:lnTo>
                    <a:pt x="3144" y="52"/>
                  </a:lnTo>
                  <a:lnTo>
                    <a:pt x="3154" y="46"/>
                  </a:lnTo>
                  <a:lnTo>
                    <a:pt x="3160" y="38"/>
                  </a:lnTo>
                  <a:lnTo>
                    <a:pt x="3162" y="26"/>
                  </a:lnTo>
                  <a:lnTo>
                    <a:pt x="3160" y="16"/>
                  </a:lnTo>
                  <a:lnTo>
                    <a:pt x="3154" y="8"/>
                  </a:lnTo>
                  <a:lnTo>
                    <a:pt x="3144" y="2"/>
                  </a:lnTo>
                  <a:lnTo>
                    <a:pt x="3134" y="0"/>
                  </a:lnTo>
                  <a:lnTo>
                    <a:pt x="26" y="0"/>
                  </a:lnTo>
                  <a:close/>
                </a:path>
              </a:pathLst>
            </a:custGeom>
            <a:solidFill>
              <a:srgbClr val="BFBFBF">
                <a:lumMod val="40000"/>
                <a:lumOff val="60000"/>
              </a:srgbClr>
            </a:solidFill>
            <a:ln w="9525">
              <a:noFill/>
              <a:round/>
            </a:ln>
          </p:spPr>
          <p:txBody>
            <a:bodyPr wrap="square" lIns="0" tIns="0" rIns="0" bIns="0" anchor="ctr" anchorCtr="0">
              <a:normAutofit fontScale="250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2" name="Freeform 78"/>
            <p:cNvSpPr/>
            <p:nvPr/>
          </p:nvSpPr>
          <p:spPr bwMode="auto">
            <a:xfrm>
              <a:off x="6932864" y="4137032"/>
              <a:ext cx="68503" cy="731292"/>
            </a:xfrm>
            <a:custGeom>
              <a:avLst/>
              <a:gdLst>
                <a:gd name="T0" fmla="*/ 0 w 56"/>
                <a:gd name="T1" fmla="*/ 26 h 598"/>
                <a:gd name="T2" fmla="*/ 0 w 56"/>
                <a:gd name="T3" fmla="*/ 570 h 598"/>
                <a:gd name="T4" fmla="*/ 0 w 56"/>
                <a:gd name="T5" fmla="*/ 570 h 598"/>
                <a:gd name="T6" fmla="*/ 2 w 56"/>
                <a:gd name="T7" fmla="*/ 582 h 598"/>
                <a:gd name="T8" fmla="*/ 8 w 56"/>
                <a:gd name="T9" fmla="*/ 590 h 598"/>
                <a:gd name="T10" fmla="*/ 18 w 56"/>
                <a:gd name="T11" fmla="*/ 596 h 598"/>
                <a:gd name="T12" fmla="*/ 28 w 56"/>
                <a:gd name="T13" fmla="*/ 598 h 598"/>
                <a:gd name="T14" fmla="*/ 28 w 56"/>
                <a:gd name="T15" fmla="*/ 598 h 598"/>
                <a:gd name="T16" fmla="*/ 38 w 56"/>
                <a:gd name="T17" fmla="*/ 596 h 598"/>
                <a:gd name="T18" fmla="*/ 48 w 56"/>
                <a:gd name="T19" fmla="*/ 590 h 598"/>
                <a:gd name="T20" fmla="*/ 54 w 56"/>
                <a:gd name="T21" fmla="*/ 582 h 598"/>
                <a:gd name="T22" fmla="*/ 56 w 56"/>
                <a:gd name="T23" fmla="*/ 570 h 598"/>
                <a:gd name="T24" fmla="*/ 56 w 56"/>
                <a:gd name="T25" fmla="*/ 26 h 598"/>
                <a:gd name="T26" fmla="*/ 56 w 56"/>
                <a:gd name="T27" fmla="*/ 26 h 598"/>
                <a:gd name="T28" fmla="*/ 54 w 56"/>
                <a:gd name="T29" fmla="*/ 16 h 598"/>
                <a:gd name="T30" fmla="*/ 48 w 56"/>
                <a:gd name="T31" fmla="*/ 8 h 598"/>
                <a:gd name="T32" fmla="*/ 38 w 56"/>
                <a:gd name="T33" fmla="*/ 2 h 598"/>
                <a:gd name="T34" fmla="*/ 28 w 56"/>
                <a:gd name="T35" fmla="*/ 0 h 598"/>
                <a:gd name="T36" fmla="*/ 28 w 56"/>
                <a:gd name="T37" fmla="*/ 0 h 598"/>
                <a:gd name="T38" fmla="*/ 18 w 56"/>
                <a:gd name="T39" fmla="*/ 2 h 598"/>
                <a:gd name="T40" fmla="*/ 8 w 56"/>
                <a:gd name="T41" fmla="*/ 8 h 598"/>
                <a:gd name="T42" fmla="*/ 2 w 56"/>
                <a:gd name="T43" fmla="*/ 16 h 598"/>
                <a:gd name="T44" fmla="*/ 0 w 56"/>
                <a:gd name="T45" fmla="*/ 26 h 598"/>
                <a:gd name="T46" fmla="*/ 0 w 56"/>
                <a:gd name="T47" fmla="*/ 26 h 5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598"/>
                <a:gd name="T74" fmla="*/ 56 w 56"/>
                <a:gd name="T75" fmla="*/ 598 h 5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598">
                  <a:moveTo>
                    <a:pt x="0" y="26"/>
                  </a:moveTo>
                  <a:lnTo>
                    <a:pt x="0" y="570"/>
                  </a:lnTo>
                  <a:lnTo>
                    <a:pt x="2" y="582"/>
                  </a:lnTo>
                  <a:lnTo>
                    <a:pt x="8" y="590"/>
                  </a:lnTo>
                  <a:lnTo>
                    <a:pt x="18" y="596"/>
                  </a:lnTo>
                  <a:lnTo>
                    <a:pt x="28" y="598"/>
                  </a:lnTo>
                  <a:lnTo>
                    <a:pt x="38" y="596"/>
                  </a:lnTo>
                  <a:lnTo>
                    <a:pt x="48" y="590"/>
                  </a:lnTo>
                  <a:lnTo>
                    <a:pt x="54" y="582"/>
                  </a:lnTo>
                  <a:lnTo>
                    <a:pt x="56" y="570"/>
                  </a:lnTo>
                  <a:lnTo>
                    <a:pt x="56" y="26"/>
                  </a:lnTo>
                  <a:lnTo>
                    <a:pt x="54" y="16"/>
                  </a:lnTo>
                  <a:lnTo>
                    <a:pt x="48" y="8"/>
                  </a:lnTo>
                  <a:lnTo>
                    <a:pt x="38" y="2"/>
                  </a:lnTo>
                  <a:lnTo>
                    <a:pt x="28" y="0"/>
                  </a:lnTo>
                  <a:lnTo>
                    <a:pt x="18" y="2"/>
                  </a:lnTo>
                  <a:lnTo>
                    <a:pt x="8" y="8"/>
                  </a:lnTo>
                  <a:lnTo>
                    <a:pt x="2" y="16"/>
                  </a:lnTo>
                  <a:lnTo>
                    <a:pt x="0" y="26"/>
                  </a:lnTo>
                  <a:close/>
                </a:path>
              </a:pathLst>
            </a:custGeom>
            <a:solidFill>
              <a:srgbClr val="BFBFBF">
                <a:lumMod val="40000"/>
                <a:lumOff val="60000"/>
              </a:srgbClr>
            </a:solidFill>
            <a:ln w="9525">
              <a:noFill/>
              <a:round/>
            </a:ln>
          </p:spPr>
          <p:txBody>
            <a:bodyPr wrap="square" lIns="0" tIns="0" rIns="0" bIns="0" anchor="ctr" anchorCtr="0">
              <a:normAutofit/>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ko-KR" altLang="en-US" sz="4265" kern="0">
                <a:solidFill>
                  <a:srgbClr val="FFFFFF"/>
                </a:solidFill>
                <a:sym typeface="Arial" panose="020B0604020202020204" pitchFamily="34" charset="0"/>
              </a:endParaRPr>
            </a:p>
          </p:txBody>
        </p:sp>
        <p:sp>
          <p:nvSpPr>
            <p:cNvPr id="13" name="Freeform 79"/>
            <p:cNvSpPr/>
            <p:nvPr/>
          </p:nvSpPr>
          <p:spPr bwMode="auto">
            <a:xfrm>
              <a:off x="6876086" y="4161086"/>
              <a:ext cx="185937" cy="185881"/>
            </a:xfrm>
            <a:custGeom>
              <a:avLst/>
              <a:gdLst>
                <a:gd name="T0" fmla="*/ 152 w 152"/>
                <a:gd name="T1" fmla="*/ 76 h 152"/>
                <a:gd name="T2" fmla="*/ 152 w 152"/>
                <a:gd name="T3" fmla="*/ 76 h 152"/>
                <a:gd name="T4" fmla="*/ 152 w 152"/>
                <a:gd name="T5" fmla="*/ 92 h 152"/>
                <a:gd name="T6" fmla="*/ 146 w 152"/>
                <a:gd name="T7" fmla="*/ 106 h 152"/>
                <a:gd name="T8" fmla="*/ 140 w 152"/>
                <a:gd name="T9" fmla="*/ 118 h 152"/>
                <a:gd name="T10" fmla="*/ 130 w 152"/>
                <a:gd name="T11" fmla="*/ 130 h 152"/>
                <a:gd name="T12" fmla="*/ 120 w 152"/>
                <a:gd name="T13" fmla="*/ 140 h 152"/>
                <a:gd name="T14" fmla="*/ 106 w 152"/>
                <a:gd name="T15" fmla="*/ 146 h 152"/>
                <a:gd name="T16" fmla="*/ 92 w 152"/>
                <a:gd name="T17" fmla="*/ 152 h 152"/>
                <a:gd name="T18" fmla="*/ 76 w 152"/>
                <a:gd name="T19" fmla="*/ 152 h 152"/>
                <a:gd name="T20" fmla="*/ 76 w 152"/>
                <a:gd name="T21" fmla="*/ 152 h 152"/>
                <a:gd name="T22" fmla="*/ 62 w 152"/>
                <a:gd name="T23" fmla="*/ 152 h 152"/>
                <a:gd name="T24" fmla="*/ 46 w 152"/>
                <a:gd name="T25" fmla="*/ 146 h 152"/>
                <a:gd name="T26" fmla="*/ 34 w 152"/>
                <a:gd name="T27" fmla="*/ 140 h 152"/>
                <a:gd name="T28" fmla="*/ 22 w 152"/>
                <a:gd name="T29" fmla="*/ 130 h 152"/>
                <a:gd name="T30" fmla="*/ 14 w 152"/>
                <a:gd name="T31" fmla="*/ 118 h 152"/>
                <a:gd name="T32" fmla="*/ 6 w 152"/>
                <a:gd name="T33" fmla="*/ 106 h 152"/>
                <a:gd name="T34" fmla="*/ 2 w 152"/>
                <a:gd name="T35" fmla="*/ 92 h 152"/>
                <a:gd name="T36" fmla="*/ 0 w 152"/>
                <a:gd name="T37" fmla="*/ 76 h 152"/>
                <a:gd name="T38" fmla="*/ 0 w 152"/>
                <a:gd name="T39" fmla="*/ 76 h 152"/>
                <a:gd name="T40" fmla="*/ 2 w 152"/>
                <a:gd name="T41" fmla="*/ 60 h 152"/>
                <a:gd name="T42" fmla="*/ 6 w 152"/>
                <a:gd name="T43" fmla="*/ 46 h 152"/>
                <a:gd name="T44" fmla="*/ 14 w 152"/>
                <a:gd name="T45" fmla="*/ 34 h 152"/>
                <a:gd name="T46" fmla="*/ 22 w 152"/>
                <a:gd name="T47" fmla="*/ 22 h 152"/>
                <a:gd name="T48" fmla="*/ 34 w 152"/>
                <a:gd name="T49" fmla="*/ 14 h 152"/>
                <a:gd name="T50" fmla="*/ 46 w 152"/>
                <a:gd name="T51" fmla="*/ 6 h 152"/>
                <a:gd name="T52" fmla="*/ 62 w 152"/>
                <a:gd name="T53" fmla="*/ 2 h 152"/>
                <a:gd name="T54" fmla="*/ 76 w 152"/>
                <a:gd name="T55" fmla="*/ 0 h 152"/>
                <a:gd name="T56" fmla="*/ 76 w 152"/>
                <a:gd name="T57" fmla="*/ 0 h 152"/>
                <a:gd name="T58" fmla="*/ 92 w 152"/>
                <a:gd name="T59" fmla="*/ 2 h 152"/>
                <a:gd name="T60" fmla="*/ 106 w 152"/>
                <a:gd name="T61" fmla="*/ 6 h 152"/>
                <a:gd name="T62" fmla="*/ 120 w 152"/>
                <a:gd name="T63" fmla="*/ 14 h 152"/>
                <a:gd name="T64" fmla="*/ 130 w 152"/>
                <a:gd name="T65" fmla="*/ 22 h 152"/>
                <a:gd name="T66" fmla="*/ 140 w 152"/>
                <a:gd name="T67" fmla="*/ 34 h 152"/>
                <a:gd name="T68" fmla="*/ 146 w 152"/>
                <a:gd name="T69" fmla="*/ 46 h 152"/>
                <a:gd name="T70" fmla="*/ 152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2" y="92"/>
                  </a:lnTo>
                  <a:lnTo>
                    <a:pt x="146" y="106"/>
                  </a:lnTo>
                  <a:lnTo>
                    <a:pt x="140" y="118"/>
                  </a:lnTo>
                  <a:lnTo>
                    <a:pt x="130" y="130"/>
                  </a:lnTo>
                  <a:lnTo>
                    <a:pt x="120" y="140"/>
                  </a:lnTo>
                  <a:lnTo>
                    <a:pt x="106" y="146"/>
                  </a:lnTo>
                  <a:lnTo>
                    <a:pt x="92" y="152"/>
                  </a:lnTo>
                  <a:lnTo>
                    <a:pt x="76" y="152"/>
                  </a:lnTo>
                  <a:lnTo>
                    <a:pt x="62" y="152"/>
                  </a:lnTo>
                  <a:lnTo>
                    <a:pt x="46" y="146"/>
                  </a:lnTo>
                  <a:lnTo>
                    <a:pt x="34" y="140"/>
                  </a:lnTo>
                  <a:lnTo>
                    <a:pt x="22" y="130"/>
                  </a:lnTo>
                  <a:lnTo>
                    <a:pt x="14" y="118"/>
                  </a:lnTo>
                  <a:lnTo>
                    <a:pt x="6" y="106"/>
                  </a:lnTo>
                  <a:lnTo>
                    <a:pt x="2" y="92"/>
                  </a:lnTo>
                  <a:lnTo>
                    <a:pt x="0" y="76"/>
                  </a:lnTo>
                  <a:lnTo>
                    <a:pt x="2" y="60"/>
                  </a:lnTo>
                  <a:lnTo>
                    <a:pt x="6" y="46"/>
                  </a:lnTo>
                  <a:lnTo>
                    <a:pt x="14" y="34"/>
                  </a:lnTo>
                  <a:lnTo>
                    <a:pt x="22" y="22"/>
                  </a:lnTo>
                  <a:lnTo>
                    <a:pt x="34" y="14"/>
                  </a:lnTo>
                  <a:lnTo>
                    <a:pt x="46" y="6"/>
                  </a:lnTo>
                  <a:lnTo>
                    <a:pt x="62" y="2"/>
                  </a:lnTo>
                  <a:lnTo>
                    <a:pt x="76" y="0"/>
                  </a:lnTo>
                  <a:lnTo>
                    <a:pt x="92" y="2"/>
                  </a:lnTo>
                  <a:lnTo>
                    <a:pt x="106" y="6"/>
                  </a:lnTo>
                  <a:lnTo>
                    <a:pt x="120" y="14"/>
                  </a:lnTo>
                  <a:lnTo>
                    <a:pt x="130" y="22"/>
                  </a:lnTo>
                  <a:lnTo>
                    <a:pt x="140" y="34"/>
                  </a:lnTo>
                  <a:lnTo>
                    <a:pt x="146" y="46"/>
                  </a:lnTo>
                  <a:lnTo>
                    <a:pt x="152"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latinLnBrk="1"/>
              <a:endParaRPr kumimoji="1" lang="zh-CN" altLang="en-US" sz="4265" kern="0">
                <a:solidFill>
                  <a:srgbClr val="FFFFFF"/>
                </a:solidFill>
                <a:sym typeface="Arial" panose="020B0604020202020204" pitchFamily="34" charset="0"/>
              </a:endParaRPr>
            </a:p>
          </p:txBody>
        </p:sp>
        <p:sp>
          <p:nvSpPr>
            <p:cNvPr id="14" name="Freeform 81"/>
            <p:cNvSpPr/>
            <p:nvPr/>
          </p:nvSpPr>
          <p:spPr bwMode="auto">
            <a:xfrm>
              <a:off x="5797661" y="4073443"/>
              <a:ext cx="2280193" cy="190771"/>
            </a:xfrm>
            <a:custGeom>
              <a:avLst/>
              <a:gdLst>
                <a:gd name="T0" fmla="*/ 466 w 1864"/>
                <a:gd name="T1" fmla="*/ 156 h 156"/>
                <a:gd name="T2" fmla="*/ 1398 w 1864"/>
                <a:gd name="T3" fmla="*/ 156 h 156"/>
                <a:gd name="T4" fmla="*/ 1398 w 1864"/>
                <a:gd name="T5" fmla="*/ 156 h 156"/>
                <a:gd name="T6" fmla="*/ 1442 w 1864"/>
                <a:gd name="T7" fmla="*/ 154 h 156"/>
                <a:gd name="T8" fmla="*/ 1506 w 1864"/>
                <a:gd name="T9" fmla="*/ 144 h 156"/>
                <a:gd name="T10" fmla="*/ 1584 w 1864"/>
                <a:gd name="T11" fmla="*/ 130 h 156"/>
                <a:gd name="T12" fmla="*/ 1664 w 1864"/>
                <a:gd name="T13" fmla="*/ 110 h 156"/>
                <a:gd name="T14" fmla="*/ 1702 w 1864"/>
                <a:gd name="T15" fmla="*/ 100 h 156"/>
                <a:gd name="T16" fmla="*/ 1740 w 1864"/>
                <a:gd name="T17" fmla="*/ 88 h 156"/>
                <a:gd name="T18" fmla="*/ 1774 w 1864"/>
                <a:gd name="T19" fmla="*/ 76 h 156"/>
                <a:gd name="T20" fmla="*/ 1804 w 1864"/>
                <a:gd name="T21" fmla="*/ 62 h 156"/>
                <a:gd name="T22" fmla="*/ 1828 w 1864"/>
                <a:gd name="T23" fmla="*/ 48 h 156"/>
                <a:gd name="T24" fmla="*/ 1848 w 1864"/>
                <a:gd name="T25" fmla="*/ 32 h 156"/>
                <a:gd name="T26" fmla="*/ 1854 w 1864"/>
                <a:gd name="T27" fmla="*/ 24 h 156"/>
                <a:gd name="T28" fmla="*/ 1860 w 1864"/>
                <a:gd name="T29" fmla="*/ 16 h 156"/>
                <a:gd name="T30" fmla="*/ 1862 w 1864"/>
                <a:gd name="T31" fmla="*/ 8 h 156"/>
                <a:gd name="T32" fmla="*/ 1864 w 1864"/>
                <a:gd name="T33" fmla="*/ 0 h 156"/>
                <a:gd name="T34" fmla="*/ 0 w 1864"/>
                <a:gd name="T35" fmla="*/ 0 h 156"/>
                <a:gd name="T36" fmla="*/ 0 w 1864"/>
                <a:gd name="T37" fmla="*/ 0 h 156"/>
                <a:gd name="T38" fmla="*/ 0 w 1864"/>
                <a:gd name="T39" fmla="*/ 8 h 156"/>
                <a:gd name="T40" fmla="*/ 4 w 1864"/>
                <a:gd name="T41" fmla="*/ 16 h 156"/>
                <a:gd name="T42" fmla="*/ 10 w 1864"/>
                <a:gd name="T43" fmla="*/ 24 h 156"/>
                <a:gd name="T44" fmla="*/ 16 w 1864"/>
                <a:gd name="T45" fmla="*/ 32 h 156"/>
                <a:gd name="T46" fmla="*/ 36 w 1864"/>
                <a:gd name="T47" fmla="*/ 48 h 156"/>
                <a:gd name="T48" fmla="*/ 60 w 1864"/>
                <a:gd name="T49" fmla="*/ 62 h 156"/>
                <a:gd name="T50" fmla="*/ 90 w 1864"/>
                <a:gd name="T51" fmla="*/ 76 h 156"/>
                <a:gd name="T52" fmla="*/ 124 w 1864"/>
                <a:gd name="T53" fmla="*/ 88 h 156"/>
                <a:gd name="T54" fmla="*/ 162 w 1864"/>
                <a:gd name="T55" fmla="*/ 100 h 156"/>
                <a:gd name="T56" fmla="*/ 200 w 1864"/>
                <a:gd name="T57" fmla="*/ 110 h 156"/>
                <a:gd name="T58" fmla="*/ 280 w 1864"/>
                <a:gd name="T59" fmla="*/ 130 h 156"/>
                <a:gd name="T60" fmla="*/ 356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64"/>
                <a:gd name="T100" fmla="*/ 0 h 156"/>
                <a:gd name="T101" fmla="*/ 1864 w 1864"/>
                <a:gd name="T102" fmla="*/ 156 h 1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64" h="156">
                  <a:moveTo>
                    <a:pt x="466" y="156"/>
                  </a:moveTo>
                  <a:lnTo>
                    <a:pt x="1398" y="156"/>
                  </a:lnTo>
                  <a:lnTo>
                    <a:pt x="1442" y="154"/>
                  </a:lnTo>
                  <a:lnTo>
                    <a:pt x="1506" y="144"/>
                  </a:lnTo>
                  <a:lnTo>
                    <a:pt x="1584" y="130"/>
                  </a:lnTo>
                  <a:lnTo>
                    <a:pt x="1664" y="110"/>
                  </a:lnTo>
                  <a:lnTo>
                    <a:pt x="1702" y="100"/>
                  </a:lnTo>
                  <a:lnTo>
                    <a:pt x="1740" y="88"/>
                  </a:lnTo>
                  <a:lnTo>
                    <a:pt x="1774" y="76"/>
                  </a:lnTo>
                  <a:lnTo>
                    <a:pt x="1804" y="62"/>
                  </a:lnTo>
                  <a:lnTo>
                    <a:pt x="1828" y="48"/>
                  </a:lnTo>
                  <a:lnTo>
                    <a:pt x="1848" y="32"/>
                  </a:lnTo>
                  <a:lnTo>
                    <a:pt x="1854" y="24"/>
                  </a:lnTo>
                  <a:lnTo>
                    <a:pt x="1860" y="16"/>
                  </a:lnTo>
                  <a:lnTo>
                    <a:pt x="1862" y="8"/>
                  </a:lnTo>
                  <a:lnTo>
                    <a:pt x="1864" y="0"/>
                  </a:lnTo>
                  <a:lnTo>
                    <a:pt x="0" y="0"/>
                  </a:lnTo>
                  <a:lnTo>
                    <a:pt x="0" y="8"/>
                  </a:lnTo>
                  <a:lnTo>
                    <a:pt x="4" y="16"/>
                  </a:lnTo>
                  <a:lnTo>
                    <a:pt x="10" y="24"/>
                  </a:lnTo>
                  <a:lnTo>
                    <a:pt x="16" y="32"/>
                  </a:lnTo>
                  <a:lnTo>
                    <a:pt x="36" y="48"/>
                  </a:lnTo>
                  <a:lnTo>
                    <a:pt x="60" y="62"/>
                  </a:lnTo>
                  <a:lnTo>
                    <a:pt x="90" y="76"/>
                  </a:lnTo>
                  <a:lnTo>
                    <a:pt x="124" y="88"/>
                  </a:lnTo>
                  <a:lnTo>
                    <a:pt x="162" y="100"/>
                  </a:lnTo>
                  <a:lnTo>
                    <a:pt x="200" y="110"/>
                  </a:lnTo>
                  <a:lnTo>
                    <a:pt x="280" y="130"/>
                  </a:lnTo>
                  <a:lnTo>
                    <a:pt x="356" y="144"/>
                  </a:lnTo>
                  <a:lnTo>
                    <a:pt x="422" y="154"/>
                  </a:lnTo>
                  <a:lnTo>
                    <a:pt x="466" y="156"/>
                  </a:lnTo>
                </a:path>
              </a:pathLst>
            </a:custGeom>
            <a:solidFill>
              <a:srgbClr val="BFBFBF">
                <a:lumMod val="40000"/>
                <a:lumOff val="60000"/>
              </a:srgbClr>
            </a:solidFill>
            <a:ln>
              <a:noFill/>
            </a:ln>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5" name="Freeform 82"/>
            <p:cNvSpPr/>
            <p:nvPr/>
          </p:nvSpPr>
          <p:spPr bwMode="auto">
            <a:xfrm>
              <a:off x="3781784" y="4171274"/>
              <a:ext cx="185937" cy="185881"/>
            </a:xfrm>
            <a:custGeom>
              <a:avLst/>
              <a:gdLst>
                <a:gd name="T0" fmla="*/ 152 w 152"/>
                <a:gd name="T1" fmla="*/ 76 h 152"/>
                <a:gd name="T2" fmla="*/ 152 w 152"/>
                <a:gd name="T3" fmla="*/ 76 h 152"/>
                <a:gd name="T4" fmla="*/ 150 w 152"/>
                <a:gd name="T5" fmla="*/ 92 h 152"/>
                <a:gd name="T6" fmla="*/ 146 w 152"/>
                <a:gd name="T7" fmla="*/ 106 h 152"/>
                <a:gd name="T8" fmla="*/ 138 w 152"/>
                <a:gd name="T9" fmla="*/ 118 h 152"/>
                <a:gd name="T10" fmla="*/ 130 w 152"/>
                <a:gd name="T11" fmla="*/ 130 h 152"/>
                <a:gd name="T12" fmla="*/ 118 w 152"/>
                <a:gd name="T13" fmla="*/ 140 h 152"/>
                <a:gd name="T14" fmla="*/ 106 w 152"/>
                <a:gd name="T15" fmla="*/ 146 h 152"/>
                <a:gd name="T16" fmla="*/ 90 w 152"/>
                <a:gd name="T17" fmla="*/ 152 h 152"/>
                <a:gd name="T18" fmla="*/ 76 w 152"/>
                <a:gd name="T19" fmla="*/ 152 h 152"/>
                <a:gd name="T20" fmla="*/ 76 w 152"/>
                <a:gd name="T21" fmla="*/ 152 h 152"/>
                <a:gd name="T22" fmla="*/ 60 w 152"/>
                <a:gd name="T23" fmla="*/ 152 h 152"/>
                <a:gd name="T24" fmla="*/ 46 w 152"/>
                <a:gd name="T25" fmla="*/ 146 h 152"/>
                <a:gd name="T26" fmla="*/ 32 w 152"/>
                <a:gd name="T27" fmla="*/ 140 h 152"/>
                <a:gd name="T28" fmla="*/ 22 w 152"/>
                <a:gd name="T29" fmla="*/ 130 h 152"/>
                <a:gd name="T30" fmla="*/ 12 w 152"/>
                <a:gd name="T31" fmla="*/ 118 h 152"/>
                <a:gd name="T32" fmla="*/ 6 w 152"/>
                <a:gd name="T33" fmla="*/ 106 h 152"/>
                <a:gd name="T34" fmla="*/ 0 w 152"/>
                <a:gd name="T35" fmla="*/ 92 h 152"/>
                <a:gd name="T36" fmla="*/ 0 w 152"/>
                <a:gd name="T37" fmla="*/ 76 h 152"/>
                <a:gd name="T38" fmla="*/ 0 w 152"/>
                <a:gd name="T39" fmla="*/ 76 h 152"/>
                <a:gd name="T40" fmla="*/ 0 w 152"/>
                <a:gd name="T41" fmla="*/ 60 h 152"/>
                <a:gd name="T42" fmla="*/ 6 w 152"/>
                <a:gd name="T43" fmla="*/ 46 h 152"/>
                <a:gd name="T44" fmla="*/ 12 w 152"/>
                <a:gd name="T45" fmla="*/ 34 h 152"/>
                <a:gd name="T46" fmla="*/ 22 w 152"/>
                <a:gd name="T47" fmla="*/ 22 h 152"/>
                <a:gd name="T48" fmla="*/ 32 w 152"/>
                <a:gd name="T49" fmla="*/ 14 h 152"/>
                <a:gd name="T50" fmla="*/ 46 w 152"/>
                <a:gd name="T51" fmla="*/ 6 h 152"/>
                <a:gd name="T52" fmla="*/ 60 w 152"/>
                <a:gd name="T53" fmla="*/ 2 h 152"/>
                <a:gd name="T54" fmla="*/ 76 w 152"/>
                <a:gd name="T55" fmla="*/ 0 h 152"/>
                <a:gd name="T56" fmla="*/ 76 w 152"/>
                <a:gd name="T57" fmla="*/ 0 h 152"/>
                <a:gd name="T58" fmla="*/ 90 w 152"/>
                <a:gd name="T59" fmla="*/ 2 h 152"/>
                <a:gd name="T60" fmla="*/ 106 w 152"/>
                <a:gd name="T61" fmla="*/ 6 h 152"/>
                <a:gd name="T62" fmla="*/ 118 w 152"/>
                <a:gd name="T63" fmla="*/ 14 h 152"/>
                <a:gd name="T64" fmla="*/ 130 w 152"/>
                <a:gd name="T65" fmla="*/ 22 h 152"/>
                <a:gd name="T66" fmla="*/ 138 w 152"/>
                <a:gd name="T67" fmla="*/ 34 h 152"/>
                <a:gd name="T68" fmla="*/ 146 w 152"/>
                <a:gd name="T69" fmla="*/ 46 h 152"/>
                <a:gd name="T70" fmla="*/ 150 w 152"/>
                <a:gd name="T71" fmla="*/ 60 h 152"/>
                <a:gd name="T72" fmla="*/ 152 w 152"/>
                <a:gd name="T73" fmla="*/ 76 h 152"/>
                <a:gd name="T74" fmla="*/ 152 w 152"/>
                <a:gd name="T75" fmla="*/ 76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2" h="152">
                  <a:moveTo>
                    <a:pt x="152" y="76"/>
                  </a:moveTo>
                  <a:lnTo>
                    <a:pt x="152" y="76"/>
                  </a:lnTo>
                  <a:lnTo>
                    <a:pt x="150" y="92"/>
                  </a:lnTo>
                  <a:lnTo>
                    <a:pt x="146" y="106"/>
                  </a:lnTo>
                  <a:lnTo>
                    <a:pt x="138" y="118"/>
                  </a:lnTo>
                  <a:lnTo>
                    <a:pt x="130" y="130"/>
                  </a:lnTo>
                  <a:lnTo>
                    <a:pt x="118" y="140"/>
                  </a:lnTo>
                  <a:lnTo>
                    <a:pt x="106" y="146"/>
                  </a:lnTo>
                  <a:lnTo>
                    <a:pt x="90" y="152"/>
                  </a:lnTo>
                  <a:lnTo>
                    <a:pt x="76" y="152"/>
                  </a:lnTo>
                  <a:lnTo>
                    <a:pt x="60" y="152"/>
                  </a:lnTo>
                  <a:lnTo>
                    <a:pt x="46" y="146"/>
                  </a:lnTo>
                  <a:lnTo>
                    <a:pt x="32" y="140"/>
                  </a:lnTo>
                  <a:lnTo>
                    <a:pt x="22" y="130"/>
                  </a:lnTo>
                  <a:lnTo>
                    <a:pt x="12" y="118"/>
                  </a:lnTo>
                  <a:lnTo>
                    <a:pt x="6" y="106"/>
                  </a:lnTo>
                  <a:lnTo>
                    <a:pt x="0" y="92"/>
                  </a:lnTo>
                  <a:lnTo>
                    <a:pt x="0" y="76"/>
                  </a:lnTo>
                  <a:lnTo>
                    <a:pt x="0" y="60"/>
                  </a:lnTo>
                  <a:lnTo>
                    <a:pt x="6" y="46"/>
                  </a:lnTo>
                  <a:lnTo>
                    <a:pt x="12" y="34"/>
                  </a:lnTo>
                  <a:lnTo>
                    <a:pt x="22" y="22"/>
                  </a:lnTo>
                  <a:lnTo>
                    <a:pt x="32" y="14"/>
                  </a:lnTo>
                  <a:lnTo>
                    <a:pt x="46" y="6"/>
                  </a:lnTo>
                  <a:lnTo>
                    <a:pt x="60" y="2"/>
                  </a:lnTo>
                  <a:lnTo>
                    <a:pt x="76" y="0"/>
                  </a:lnTo>
                  <a:lnTo>
                    <a:pt x="90" y="2"/>
                  </a:lnTo>
                  <a:lnTo>
                    <a:pt x="106" y="6"/>
                  </a:lnTo>
                  <a:lnTo>
                    <a:pt x="118" y="14"/>
                  </a:lnTo>
                  <a:lnTo>
                    <a:pt x="130" y="22"/>
                  </a:lnTo>
                  <a:lnTo>
                    <a:pt x="138" y="34"/>
                  </a:lnTo>
                  <a:lnTo>
                    <a:pt x="146" y="46"/>
                  </a:lnTo>
                  <a:lnTo>
                    <a:pt x="150" y="60"/>
                  </a:lnTo>
                  <a:lnTo>
                    <a:pt x="152" y="76"/>
                  </a:lnTo>
                  <a:close/>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a:solidFill>
                  <a:srgbClr val="FFFFFF"/>
                </a:solidFill>
                <a:sym typeface="Arial" panose="020B0604020202020204" pitchFamily="34" charset="0"/>
              </a:endParaRPr>
            </a:p>
          </p:txBody>
        </p:sp>
        <p:sp>
          <p:nvSpPr>
            <p:cNvPr id="16" name="Freeform 84"/>
            <p:cNvSpPr/>
            <p:nvPr/>
          </p:nvSpPr>
          <p:spPr bwMode="auto">
            <a:xfrm>
              <a:off x="2734656" y="4075888"/>
              <a:ext cx="2280193" cy="190771"/>
            </a:xfrm>
            <a:custGeom>
              <a:avLst/>
              <a:gdLst>
                <a:gd name="T0" fmla="*/ 466 w 1864"/>
                <a:gd name="T1" fmla="*/ 156 h 156"/>
                <a:gd name="T2" fmla="*/ 1398 w 1864"/>
                <a:gd name="T3" fmla="*/ 156 h 156"/>
                <a:gd name="T4" fmla="*/ 1398 w 1864"/>
                <a:gd name="T5" fmla="*/ 156 h 156"/>
                <a:gd name="T6" fmla="*/ 1444 w 1864"/>
                <a:gd name="T7" fmla="*/ 154 h 156"/>
                <a:gd name="T8" fmla="*/ 1508 w 1864"/>
                <a:gd name="T9" fmla="*/ 144 h 156"/>
                <a:gd name="T10" fmla="*/ 1584 w 1864"/>
                <a:gd name="T11" fmla="*/ 130 h 156"/>
                <a:gd name="T12" fmla="*/ 1664 w 1864"/>
                <a:gd name="T13" fmla="*/ 110 h 156"/>
                <a:gd name="T14" fmla="*/ 1704 w 1864"/>
                <a:gd name="T15" fmla="*/ 100 h 156"/>
                <a:gd name="T16" fmla="*/ 1740 w 1864"/>
                <a:gd name="T17" fmla="*/ 88 h 156"/>
                <a:gd name="T18" fmla="*/ 1774 w 1864"/>
                <a:gd name="T19" fmla="*/ 76 h 156"/>
                <a:gd name="T20" fmla="*/ 1804 w 1864"/>
                <a:gd name="T21" fmla="*/ 62 h 156"/>
                <a:gd name="T22" fmla="*/ 1830 w 1864"/>
                <a:gd name="T23" fmla="*/ 48 h 156"/>
                <a:gd name="T24" fmla="*/ 1848 w 1864"/>
                <a:gd name="T25" fmla="*/ 32 h 156"/>
                <a:gd name="T26" fmla="*/ 1856 w 1864"/>
                <a:gd name="T27" fmla="*/ 24 h 156"/>
                <a:gd name="T28" fmla="*/ 1860 w 1864"/>
                <a:gd name="T29" fmla="*/ 16 h 156"/>
                <a:gd name="T30" fmla="*/ 1864 w 1864"/>
                <a:gd name="T31" fmla="*/ 8 h 156"/>
                <a:gd name="T32" fmla="*/ 1864 w 1864"/>
                <a:gd name="T33" fmla="*/ 0 h 156"/>
                <a:gd name="T34" fmla="*/ 0 w 1864"/>
                <a:gd name="T35" fmla="*/ 0 h 156"/>
                <a:gd name="T36" fmla="*/ 0 w 1864"/>
                <a:gd name="T37" fmla="*/ 0 h 156"/>
                <a:gd name="T38" fmla="*/ 2 w 1864"/>
                <a:gd name="T39" fmla="*/ 8 h 156"/>
                <a:gd name="T40" fmla="*/ 4 w 1864"/>
                <a:gd name="T41" fmla="*/ 16 h 156"/>
                <a:gd name="T42" fmla="*/ 10 w 1864"/>
                <a:gd name="T43" fmla="*/ 24 h 156"/>
                <a:gd name="T44" fmla="*/ 18 w 1864"/>
                <a:gd name="T45" fmla="*/ 32 h 156"/>
                <a:gd name="T46" fmla="*/ 36 w 1864"/>
                <a:gd name="T47" fmla="*/ 48 h 156"/>
                <a:gd name="T48" fmla="*/ 62 w 1864"/>
                <a:gd name="T49" fmla="*/ 62 h 156"/>
                <a:gd name="T50" fmla="*/ 92 w 1864"/>
                <a:gd name="T51" fmla="*/ 76 h 156"/>
                <a:gd name="T52" fmla="*/ 126 w 1864"/>
                <a:gd name="T53" fmla="*/ 88 h 156"/>
                <a:gd name="T54" fmla="*/ 162 w 1864"/>
                <a:gd name="T55" fmla="*/ 100 h 156"/>
                <a:gd name="T56" fmla="*/ 202 w 1864"/>
                <a:gd name="T57" fmla="*/ 110 h 156"/>
                <a:gd name="T58" fmla="*/ 282 w 1864"/>
                <a:gd name="T59" fmla="*/ 130 h 156"/>
                <a:gd name="T60" fmla="*/ 358 w 1864"/>
                <a:gd name="T61" fmla="*/ 144 h 156"/>
                <a:gd name="T62" fmla="*/ 422 w 1864"/>
                <a:gd name="T63" fmla="*/ 154 h 156"/>
                <a:gd name="T64" fmla="*/ 466 w 1864"/>
                <a:gd name="T65" fmla="*/ 156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864" h="156">
                  <a:moveTo>
                    <a:pt x="466" y="156"/>
                  </a:moveTo>
                  <a:lnTo>
                    <a:pt x="1398" y="156"/>
                  </a:lnTo>
                  <a:lnTo>
                    <a:pt x="1444" y="154"/>
                  </a:lnTo>
                  <a:lnTo>
                    <a:pt x="1508" y="144"/>
                  </a:lnTo>
                  <a:lnTo>
                    <a:pt x="1584" y="130"/>
                  </a:lnTo>
                  <a:lnTo>
                    <a:pt x="1664" y="110"/>
                  </a:lnTo>
                  <a:lnTo>
                    <a:pt x="1704" y="100"/>
                  </a:lnTo>
                  <a:lnTo>
                    <a:pt x="1740" y="88"/>
                  </a:lnTo>
                  <a:lnTo>
                    <a:pt x="1774" y="76"/>
                  </a:lnTo>
                  <a:lnTo>
                    <a:pt x="1804" y="62"/>
                  </a:lnTo>
                  <a:lnTo>
                    <a:pt x="1830" y="48"/>
                  </a:lnTo>
                  <a:lnTo>
                    <a:pt x="1848" y="32"/>
                  </a:lnTo>
                  <a:lnTo>
                    <a:pt x="1856" y="24"/>
                  </a:lnTo>
                  <a:lnTo>
                    <a:pt x="1860" y="16"/>
                  </a:lnTo>
                  <a:lnTo>
                    <a:pt x="1864" y="8"/>
                  </a:lnTo>
                  <a:lnTo>
                    <a:pt x="1864" y="0"/>
                  </a:lnTo>
                  <a:lnTo>
                    <a:pt x="0" y="0"/>
                  </a:lnTo>
                  <a:lnTo>
                    <a:pt x="2" y="8"/>
                  </a:lnTo>
                  <a:lnTo>
                    <a:pt x="4" y="16"/>
                  </a:lnTo>
                  <a:lnTo>
                    <a:pt x="10" y="24"/>
                  </a:lnTo>
                  <a:lnTo>
                    <a:pt x="18" y="32"/>
                  </a:lnTo>
                  <a:lnTo>
                    <a:pt x="36" y="48"/>
                  </a:lnTo>
                  <a:lnTo>
                    <a:pt x="62" y="62"/>
                  </a:lnTo>
                  <a:lnTo>
                    <a:pt x="92" y="76"/>
                  </a:lnTo>
                  <a:lnTo>
                    <a:pt x="126" y="88"/>
                  </a:lnTo>
                  <a:lnTo>
                    <a:pt x="162" y="100"/>
                  </a:lnTo>
                  <a:lnTo>
                    <a:pt x="202" y="110"/>
                  </a:lnTo>
                  <a:lnTo>
                    <a:pt x="282" y="130"/>
                  </a:lnTo>
                  <a:lnTo>
                    <a:pt x="358" y="144"/>
                  </a:lnTo>
                  <a:lnTo>
                    <a:pt x="422" y="154"/>
                  </a:lnTo>
                  <a:lnTo>
                    <a:pt x="466" y="156"/>
                  </a:lnTo>
                </a:path>
              </a:pathLst>
            </a:custGeom>
            <a:solidFill>
              <a:srgbClr val="BFBFBF">
                <a:lumMod val="40000"/>
                <a:lumOff val="60000"/>
              </a:srgbClr>
            </a:solidFill>
            <a:ln>
              <a:noFill/>
            </a:ln>
            <a:effectLst/>
          </p:spPr>
          <p:txBody>
            <a:bodyPr wrap="square" lIns="0" tIns="0" rIns="0" bIns="0" anchor="ctr" anchorCtr="0">
              <a:normAutofit fontScale="47500" lnSpcReduction="20000"/>
            </a:bodyPr>
            <a:ls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defTabSz="3852545" latinLnBrk="1">
                <a:defRPr/>
              </a:pPr>
              <a:endParaRPr kumimoji="1" lang="zh-CN" altLang="en-US" sz="4265" kern="0" dirty="0">
                <a:solidFill>
                  <a:srgbClr val="FFFFFF"/>
                </a:solidFill>
                <a:sym typeface="Arial" panose="020B0604020202020204" pitchFamily="34" charset="0"/>
              </a:endParaRPr>
            </a:p>
          </p:txBody>
        </p:sp>
        <p:sp>
          <p:nvSpPr>
            <p:cNvPr id="17" name="Oval 98"/>
            <p:cNvSpPr>
              <a:spLocks noChangeArrowheads="1"/>
            </p:cNvSpPr>
            <p:nvPr/>
          </p:nvSpPr>
          <p:spPr bwMode="auto">
            <a:xfrm>
              <a:off x="6301014" y="2791711"/>
              <a:ext cx="1263701" cy="1263305"/>
            </a:xfrm>
            <a:prstGeom prst="ellipse">
              <a:avLst/>
            </a:prstGeom>
            <a:solidFill>
              <a:srgbClr val="2AC3B5"/>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99"/>
            <p:cNvSpPr>
              <a:spLocks noChangeArrowheads="1"/>
            </p:cNvSpPr>
            <p:nvPr/>
          </p:nvSpPr>
          <p:spPr bwMode="auto">
            <a:xfrm>
              <a:off x="6350798" y="2857133"/>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永久</a:t>
              </a:r>
              <a:endPar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函数</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92"/>
            <p:cNvSpPr>
              <a:spLocks noChangeArrowheads="1"/>
            </p:cNvSpPr>
            <p:nvPr/>
          </p:nvSpPr>
          <p:spPr bwMode="auto">
            <a:xfrm>
              <a:off x="3220246" y="2791708"/>
              <a:ext cx="1263701" cy="1263305"/>
            </a:xfrm>
            <a:prstGeom prst="ellipse">
              <a:avLst/>
            </a:prstGeom>
            <a:solidFill>
              <a:srgbClr val="608CE1"/>
            </a:solidFill>
            <a:ln>
              <a:noFill/>
            </a:ln>
            <a:effectLst/>
          </p:spPr>
          <p:txBody>
            <a:bodyPr wrap="square" lIns="0" tIns="0" rIns="0" bIns="0"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algn="ctr" defTabSz="3852545" eaLnBrk="1" latinLnBrk="1" hangingPunct="1">
                <a:defRPr/>
              </a:pPr>
              <a:endParaRPr lang="ko-KR" altLang="en-US" sz="4265"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93"/>
            <p:cNvSpPr>
              <a:spLocks noChangeArrowheads="1"/>
            </p:cNvSpPr>
            <p:nvPr/>
          </p:nvSpPr>
          <p:spPr bwMode="auto">
            <a:xfrm>
              <a:off x="3277860" y="2845351"/>
              <a:ext cx="1148474" cy="1148114"/>
            </a:xfrm>
            <a:prstGeom prst="ellipse">
              <a:avLst/>
            </a:prstGeom>
            <a:solidFill>
              <a:srgbClr val="FFFFFF">
                <a:alpha val="29000"/>
              </a:srgbClr>
            </a:solidFill>
            <a:ln w="12700" algn="ctr">
              <a:noFill/>
              <a:round/>
            </a:ln>
            <a:effectLst/>
          </p:spPr>
          <p:txBody>
            <a:bodyPr wrap="square" lIns="50625" tIns="26325" rIns="50625" bIns="26325" anchor="ctr" anchorCtr="0">
              <a:normAutofit/>
            </a:bodyPr>
            <a:lstStyle>
              <a:lvl1pPr eaLnBrk="0" hangingPunct="0">
                <a:defRPr kumimoji="1">
                  <a:solidFill>
                    <a:srgbClr val="5F5F5F"/>
                  </a:solidFill>
                  <a:latin typeface="Gulim" panose="020B0600000101010101" pitchFamily="34" charset="-127"/>
                  <a:ea typeface="Gulim" panose="020B0600000101010101" pitchFamily="34" charset="-127"/>
                </a:defRPr>
              </a:lvl1pPr>
              <a:lvl2pPr marL="742950" indent="-285750" eaLnBrk="0" hangingPunct="0">
                <a:defRPr kumimoji="1">
                  <a:solidFill>
                    <a:srgbClr val="5F5F5F"/>
                  </a:solidFill>
                  <a:latin typeface="Gulim" panose="020B0600000101010101" pitchFamily="34" charset="-127"/>
                  <a:ea typeface="Gulim" panose="020B0600000101010101" pitchFamily="34" charset="-127"/>
                </a:defRPr>
              </a:lvl2pPr>
              <a:lvl3pPr marL="1143000" indent="-228600" eaLnBrk="0" hangingPunct="0">
                <a:defRPr kumimoji="1">
                  <a:solidFill>
                    <a:srgbClr val="5F5F5F"/>
                  </a:solidFill>
                  <a:latin typeface="Gulim" panose="020B0600000101010101" pitchFamily="34" charset="-127"/>
                  <a:ea typeface="Gulim" panose="020B0600000101010101" pitchFamily="34" charset="-127"/>
                </a:defRPr>
              </a:lvl3pPr>
              <a:lvl4pPr marL="1600200" indent="-228600" eaLnBrk="0" hangingPunct="0">
                <a:defRPr kumimoji="1">
                  <a:solidFill>
                    <a:srgbClr val="5F5F5F"/>
                  </a:solidFill>
                  <a:latin typeface="Gulim" panose="020B0600000101010101" pitchFamily="34" charset="-127"/>
                  <a:ea typeface="Gulim" panose="020B0600000101010101" pitchFamily="34" charset="-127"/>
                </a:defRPr>
              </a:lvl4pPr>
              <a:lvl5pPr marL="2057400" indent="-228600" eaLnBrk="0" hangingPunct="0">
                <a:defRPr kumimoji="1">
                  <a:solidFill>
                    <a:srgbClr val="5F5F5F"/>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rgbClr val="5F5F5F"/>
                  </a:solidFill>
                  <a:latin typeface="Gulim" panose="020B0600000101010101" pitchFamily="34" charset="-127"/>
                  <a:ea typeface="Gulim" panose="020B0600000101010101" pitchFamily="34" charset="-127"/>
                </a:defRPr>
              </a:lvl9pPr>
            </a:lstStyle>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临时</a:t>
              </a:r>
              <a:endParaRPr lang="en-US" altLang="zh-CN"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lgn="ctr" eaLnBrk="1" latinLnBrk="1" hangingPunct="1">
                <a:defRPr/>
              </a:pPr>
              <a:r>
                <a:rPr lang="zh-CN"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函数</a:t>
              </a:r>
              <a:endParaRPr lang="ko-KR" altLang="en-US"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771045"/>
            <a:ext cx="10484691"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临时函数是在</a:t>
            </a:r>
            <a:r>
              <a:rPr lang="en-US" altLang="zh-CN" sz="2000" dirty="0">
                <a:solidFill>
                  <a:srgbClr val="595959"/>
                </a:solidFill>
              </a:rPr>
              <a:t>Hive</a:t>
            </a:r>
            <a:r>
              <a:rPr lang="zh-CN" altLang="en-US" sz="2000" dirty="0">
                <a:solidFill>
                  <a:srgbClr val="595959"/>
                </a:solidFill>
              </a:rPr>
              <a:t>会话中</a:t>
            </a:r>
            <a:r>
              <a:rPr lang="zh-CN" altLang="en-US" sz="2000" dirty="0">
                <a:solidFill>
                  <a:srgbClr val="1369B2"/>
                </a:solidFill>
              </a:rPr>
              <a:t>动态注册</a:t>
            </a:r>
            <a:r>
              <a:rPr lang="zh-CN" altLang="en-US" sz="2000" dirty="0">
                <a:solidFill>
                  <a:srgbClr val="595959"/>
                </a:solidFill>
              </a:rPr>
              <a:t>的函数，仅对当前会话有效，会话结束后自动失效，无须手动删除。在</a:t>
            </a:r>
            <a:r>
              <a:rPr lang="en-US" altLang="zh-CN" sz="2000" dirty="0">
                <a:solidFill>
                  <a:srgbClr val="595959"/>
                </a:solidFill>
              </a:rPr>
              <a:t>Hive</a:t>
            </a:r>
            <a:r>
              <a:rPr lang="zh-CN" altLang="en-US" sz="2000" dirty="0">
                <a:solidFill>
                  <a:srgbClr val="595959"/>
                </a:solidFill>
              </a:rPr>
              <a:t>中注册临时函数时，需要先通过</a:t>
            </a:r>
            <a:r>
              <a:rPr lang="en-US" altLang="zh-CN" sz="2000" dirty="0">
                <a:solidFill>
                  <a:srgbClr val="1369B2"/>
                </a:solidFill>
              </a:rPr>
              <a:t>ADD JAR</a:t>
            </a:r>
            <a:r>
              <a:rPr lang="zh-CN" altLang="en-US" sz="2000" dirty="0">
                <a:solidFill>
                  <a:srgbClr val="595959"/>
                </a:solidFill>
              </a:rPr>
              <a:t>语句将存储自定义函数的</a:t>
            </a:r>
            <a:r>
              <a:rPr lang="en-US" altLang="zh-CN" sz="2000" dirty="0">
                <a:solidFill>
                  <a:srgbClr val="595959"/>
                </a:solidFill>
              </a:rPr>
              <a:t>JAR</a:t>
            </a:r>
            <a:r>
              <a:rPr lang="zh-CN" altLang="en-US" sz="2000" dirty="0">
                <a:solidFill>
                  <a:srgbClr val="595959"/>
                </a:solidFill>
              </a:rPr>
              <a:t>文件加载到当前会话中，然后使用</a:t>
            </a:r>
            <a:r>
              <a:rPr lang="en-US" altLang="zh-CN" sz="2000" dirty="0">
                <a:solidFill>
                  <a:srgbClr val="1369B2"/>
                </a:solidFill>
              </a:rPr>
              <a:t>CREATE TEMPORARY FUNCTION</a:t>
            </a:r>
            <a:r>
              <a:rPr lang="zh-CN" altLang="en-US" sz="2000" dirty="0">
                <a:solidFill>
                  <a:srgbClr val="595959"/>
                </a:solidFill>
              </a:rPr>
              <a:t>语句将</a:t>
            </a:r>
            <a:r>
              <a:rPr lang="zh-CN" altLang="en-US" sz="2000" dirty="0">
                <a:solidFill>
                  <a:srgbClr val="1369B2"/>
                </a:solidFill>
              </a:rPr>
              <a:t>函数名</a:t>
            </a:r>
            <a:r>
              <a:rPr lang="zh-CN" altLang="en-US" sz="2000" dirty="0">
                <a:solidFill>
                  <a:srgbClr val="595959"/>
                </a:solidFill>
              </a:rPr>
              <a:t>与</a:t>
            </a:r>
            <a:r>
              <a:rPr lang="zh-CN" altLang="en-US" sz="2000" dirty="0">
                <a:solidFill>
                  <a:srgbClr val="1369B2"/>
                </a:solidFill>
              </a:rPr>
              <a:t>自定义函数</a:t>
            </a:r>
            <a:r>
              <a:rPr lang="zh-CN" altLang="en-US" sz="2000" dirty="0">
                <a:solidFill>
                  <a:srgbClr val="595959"/>
                </a:solidFill>
              </a:rPr>
              <a:t>的实现类进行绑定，关于这两个语句的语法格式如下。</a:t>
            </a:r>
            <a:endParaRPr lang="zh-CN" altLang="en-US" sz="2000" dirty="0">
              <a:solidFill>
                <a:srgbClr val="595959"/>
              </a:solidFill>
            </a:endParaRPr>
          </a:p>
        </p:txBody>
      </p:sp>
      <p:sp>
        <p:nvSpPr>
          <p:cNvPr id="11" name="矩形 10"/>
          <p:cNvSpPr/>
          <p:nvPr/>
        </p:nvSpPr>
        <p:spPr>
          <a:xfrm>
            <a:off x="1011115" y="852854"/>
            <a:ext cx="285184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临时函数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矩形 19"/>
          <p:cNvSpPr/>
          <p:nvPr/>
        </p:nvSpPr>
        <p:spPr>
          <a:xfrm>
            <a:off x="1143690" y="4005858"/>
            <a:ext cx="9848058" cy="15841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4319160"/>
            <a:ext cx="9104581"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ADD JAR path;</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TEMPORARY FUNCTION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function_name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class_name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2436279" y="4349480"/>
            <a:ext cx="792085" cy="4384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a:off x="2922329" y="4349480"/>
            <a:ext cx="61206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3573416" y="4133147"/>
            <a:ext cx="2351690"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7"/>
          <p:cNvSpPr txBox="1"/>
          <p:nvPr/>
        </p:nvSpPr>
        <p:spPr>
          <a:xfrm>
            <a:off x="3534398" y="4133147"/>
            <a:ext cx="248880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a:t>
            </a:r>
            <a:r>
              <a:rPr lang="en-US" altLang="zh-CN" sz="1600" dirty="0">
                <a:solidFill>
                  <a:srgbClr val="FF0000"/>
                </a:solidFill>
                <a:latin typeface="微软雅黑" panose="020B0503020204020204" pitchFamily="34" charset="-122"/>
                <a:ea typeface="微软雅黑" panose="020B0503020204020204" pitchFamily="34" charset="-122"/>
              </a:rPr>
              <a:t>JAR</a:t>
            </a:r>
            <a:r>
              <a:rPr lang="zh-CN" altLang="en-US" sz="1600" dirty="0">
                <a:solidFill>
                  <a:srgbClr val="FF0000"/>
                </a:solidFill>
                <a:latin typeface="微软雅黑" panose="020B0503020204020204" pitchFamily="34" charset="-122"/>
                <a:ea typeface="微软雅黑" panose="020B0503020204020204" pitchFamily="34" charset="-122"/>
              </a:rPr>
              <a:t>文件的路径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7" name="矩形 16"/>
          <p:cNvSpPr/>
          <p:nvPr/>
        </p:nvSpPr>
        <p:spPr>
          <a:xfrm>
            <a:off x="5087094" y="4739234"/>
            <a:ext cx="1656184" cy="5627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8" name="直接箭头连接符 17"/>
          <p:cNvCxnSpPr/>
          <p:nvPr/>
        </p:nvCxnSpPr>
        <p:spPr>
          <a:xfrm>
            <a:off x="6743278" y="5193567"/>
            <a:ext cx="0" cy="57606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087093" y="5779740"/>
            <a:ext cx="1984737"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7"/>
          <p:cNvSpPr txBox="1"/>
          <p:nvPr/>
        </p:nvSpPr>
        <p:spPr>
          <a:xfrm>
            <a:off x="5087094" y="5779740"/>
            <a:ext cx="198474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用于指定自定义函数在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中的名称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7171768" y="4739233"/>
            <a:ext cx="1430234" cy="56276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8602002" y="5193567"/>
            <a:ext cx="0" cy="57606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7407090" y="5756334"/>
            <a:ext cx="1984737"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7407091" y="5756334"/>
            <a:ext cx="198474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用于指定自定义函数的全限定类名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11115" y="1771045"/>
            <a:ext cx="10484691"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1369B2"/>
                </a:solidFill>
              </a:rPr>
              <a:t>永久函数</a:t>
            </a:r>
            <a:r>
              <a:rPr lang="zh-CN" altLang="en-US" sz="2000" dirty="0">
                <a:solidFill>
                  <a:srgbClr val="595959"/>
                </a:solidFill>
              </a:rPr>
              <a:t>是注册后持久化到</a:t>
            </a:r>
            <a:r>
              <a:rPr lang="en-US" altLang="zh-CN" sz="2000" dirty="0">
                <a:solidFill>
                  <a:srgbClr val="1369B2"/>
                </a:solidFill>
              </a:rPr>
              <a:t>Hive</a:t>
            </a:r>
            <a:r>
              <a:rPr lang="zh-CN" altLang="en-US" sz="2000" dirty="0">
                <a:solidFill>
                  <a:srgbClr val="1369B2"/>
                </a:solidFill>
              </a:rPr>
              <a:t>元数据</a:t>
            </a:r>
            <a:r>
              <a:rPr lang="zh-CN" altLang="en-US" sz="2000" dirty="0">
                <a:solidFill>
                  <a:srgbClr val="595959"/>
                </a:solidFill>
              </a:rPr>
              <a:t>中的函数，对所有</a:t>
            </a:r>
            <a:r>
              <a:rPr lang="en-US" altLang="zh-CN" sz="2000" dirty="0">
                <a:solidFill>
                  <a:srgbClr val="595959"/>
                </a:solidFill>
              </a:rPr>
              <a:t>Hive</a:t>
            </a:r>
            <a:r>
              <a:rPr lang="zh-CN" altLang="en-US" sz="2000" dirty="0">
                <a:solidFill>
                  <a:srgbClr val="595959"/>
                </a:solidFill>
              </a:rPr>
              <a:t>会话可见，除非手动删除，否则会一直存在。注册永久函数的语法格式如下。</a:t>
            </a:r>
            <a:endParaRPr lang="zh-CN" altLang="en-US" sz="2000" dirty="0">
              <a:solidFill>
                <a:srgbClr val="595959"/>
              </a:solidFill>
            </a:endParaRPr>
          </a:p>
        </p:txBody>
      </p:sp>
      <p:sp>
        <p:nvSpPr>
          <p:cNvPr id="11" name="矩形 10"/>
          <p:cNvSpPr/>
          <p:nvPr/>
        </p:nvSpPr>
        <p:spPr>
          <a:xfrm>
            <a:off x="1011115" y="852854"/>
            <a:ext cx="2851843"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永久函数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0" name="矩形 19"/>
          <p:cNvSpPr/>
          <p:nvPr/>
        </p:nvSpPr>
        <p:spPr>
          <a:xfrm>
            <a:off x="1143690" y="3357786"/>
            <a:ext cx="9848058" cy="15841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1" name="矩形 20"/>
          <p:cNvSpPr/>
          <p:nvPr/>
        </p:nvSpPr>
        <p:spPr>
          <a:xfrm>
            <a:off x="1383108" y="3671088"/>
            <a:ext cx="9104581"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FUNCTION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function_name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class_name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[USING JAR path [,JAR path]];</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1383108" y="3649956"/>
            <a:ext cx="2191817" cy="4999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flipV="1">
            <a:off x="3574925" y="3357786"/>
            <a:ext cx="0" cy="54022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918742" y="2927363"/>
            <a:ext cx="1781446"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7"/>
          <p:cNvSpPr txBox="1"/>
          <p:nvPr/>
        </p:nvSpPr>
        <p:spPr>
          <a:xfrm>
            <a:off x="1879724" y="2927363"/>
            <a:ext cx="182046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用于注册永久函数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7" name="矩形 26"/>
          <p:cNvSpPr/>
          <p:nvPr/>
        </p:nvSpPr>
        <p:spPr>
          <a:xfrm>
            <a:off x="3665260" y="3662607"/>
            <a:ext cx="1133802" cy="4999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flipV="1">
            <a:off x="4789656" y="3347220"/>
            <a:ext cx="0" cy="54022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936012" y="2737592"/>
            <a:ext cx="2159193" cy="58486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0" name="文本框 7"/>
          <p:cNvSpPr txBox="1"/>
          <p:nvPr/>
        </p:nvSpPr>
        <p:spPr>
          <a:xfrm>
            <a:off x="3925829" y="2684320"/>
            <a:ext cx="208534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用于将自定义函数注册到指定数据库中</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1" name="矩形 30"/>
          <p:cNvSpPr/>
          <p:nvPr/>
        </p:nvSpPr>
        <p:spPr>
          <a:xfrm>
            <a:off x="1400581" y="4192084"/>
            <a:ext cx="1526274" cy="4999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2" name="直接箭头连接符 31"/>
          <p:cNvCxnSpPr/>
          <p:nvPr/>
        </p:nvCxnSpPr>
        <p:spPr>
          <a:xfrm>
            <a:off x="2926855" y="4545495"/>
            <a:ext cx="0" cy="56966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130291" y="5135202"/>
            <a:ext cx="2156599"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文本框 7"/>
          <p:cNvSpPr txBox="1"/>
          <p:nvPr/>
        </p:nvSpPr>
        <p:spPr>
          <a:xfrm>
            <a:off x="1130291" y="5122182"/>
            <a:ext cx="2156603"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用于指定包含自定义函数的</a:t>
            </a:r>
            <a:r>
              <a:rPr lang="en-US" altLang="zh-CN" sz="1600" dirty="0">
                <a:solidFill>
                  <a:srgbClr val="FF0000"/>
                </a:solidFill>
                <a:latin typeface="微软雅黑" panose="020B0503020204020204" pitchFamily="34" charset="-122"/>
                <a:ea typeface="微软雅黑" panose="020B0503020204020204" pitchFamily="34" charset="-122"/>
              </a:rPr>
              <a:t>JAR</a:t>
            </a:r>
            <a:r>
              <a:rPr lang="zh-CN" altLang="en-US" sz="1600" dirty="0">
                <a:solidFill>
                  <a:srgbClr val="FF0000"/>
                </a:solidFill>
                <a:latin typeface="微软雅黑" panose="020B0503020204020204" pitchFamily="34" charset="-122"/>
                <a:ea typeface="微软雅黑" panose="020B0503020204020204" pitchFamily="34" charset="-122"/>
              </a:rPr>
              <a:t>文件路径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5" name="矩形 34"/>
          <p:cNvSpPr/>
          <p:nvPr/>
        </p:nvSpPr>
        <p:spPr>
          <a:xfrm>
            <a:off x="2944328" y="4179141"/>
            <a:ext cx="558590" cy="49991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6" name="直接箭头连接符 35"/>
          <p:cNvCxnSpPr/>
          <p:nvPr/>
        </p:nvCxnSpPr>
        <p:spPr>
          <a:xfrm>
            <a:off x="3502918" y="4565535"/>
            <a:ext cx="0" cy="56966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3374829" y="5128183"/>
            <a:ext cx="1856282" cy="4339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8" name="文本框 7"/>
          <p:cNvSpPr txBox="1"/>
          <p:nvPr/>
        </p:nvSpPr>
        <p:spPr>
          <a:xfrm>
            <a:off x="3374828" y="5115162"/>
            <a:ext cx="2156603"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用于指定具体路径</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9" name="圆角矩形标注 8"/>
          <p:cNvSpPr/>
          <p:nvPr/>
        </p:nvSpPr>
        <p:spPr bwMode="auto">
          <a:xfrm>
            <a:off x="3487416" y="5660387"/>
            <a:ext cx="7360317" cy="1039898"/>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需要注意的是，</a:t>
            </a:r>
            <a:r>
              <a:rPr lang="en-US" altLang="zh-CN" sz="1600" dirty="0">
                <a:solidFill>
                  <a:srgbClr val="FF0000"/>
                </a:solidFill>
                <a:latin typeface="微软雅黑" panose="020B0503020204020204" pitchFamily="34" charset="-122"/>
                <a:ea typeface="微软雅黑" panose="020B0503020204020204" pitchFamily="34" charset="-122"/>
              </a:rPr>
              <a:t>path</a:t>
            </a:r>
            <a:r>
              <a:rPr lang="zh-CN" altLang="en-US" sz="1600" dirty="0">
                <a:solidFill>
                  <a:srgbClr val="FF0000"/>
                </a:solidFill>
                <a:latin typeface="微软雅黑" panose="020B0503020204020204" pitchFamily="34" charset="-122"/>
                <a:ea typeface="微软雅黑" panose="020B0503020204020204" pitchFamily="34" charset="-122"/>
              </a:rPr>
              <a:t>和</a:t>
            </a:r>
            <a:r>
              <a:rPr lang="en-US" altLang="zh-CN" sz="1600" dirty="0" err="1">
                <a:solidFill>
                  <a:srgbClr val="FF0000"/>
                </a:solidFill>
                <a:latin typeface="微软雅黑" panose="020B0503020204020204" pitchFamily="34" charset="-122"/>
                <a:ea typeface="微软雅黑" panose="020B0503020204020204" pitchFamily="34" charset="-122"/>
              </a:rPr>
              <a:t>class_name</a:t>
            </a:r>
            <a:r>
              <a:rPr lang="zh-CN" altLang="en-US" sz="1600" dirty="0">
                <a:solidFill>
                  <a:srgbClr val="FF0000"/>
                </a:solidFill>
                <a:latin typeface="微软雅黑" panose="020B0503020204020204" pitchFamily="34" charset="-122"/>
                <a:ea typeface="微软雅黑" panose="020B0503020204020204" pitchFamily="34" charset="-122"/>
              </a:rPr>
              <a:t>参数是字符串字面量，需要使用单引号包裹。</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108465"/>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接下来，将演示如何将实现的</a:t>
            </a:r>
            <a:r>
              <a:rPr lang="en-US" altLang="zh-CN" sz="2000" dirty="0">
                <a:solidFill>
                  <a:srgbClr val="1369B2"/>
                </a:solidFill>
                <a:latin typeface="微软雅黑" panose="020B0503020204020204" pitchFamily="34" charset="-122"/>
                <a:ea typeface="微软雅黑" panose="020B0503020204020204" pitchFamily="34" charset="-122"/>
              </a:rPr>
              <a:t>UDF</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UDAF</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UDTF</a:t>
            </a:r>
            <a:r>
              <a:rPr lang="zh-CN" altLang="en-US" sz="2000" dirty="0">
                <a:solidFill>
                  <a:srgbClr val="1369B2"/>
                </a:solidFill>
                <a:latin typeface="微软雅黑" panose="020B0503020204020204" pitchFamily="34" charset="-122"/>
                <a:ea typeface="微软雅黑" panose="020B0503020204020204" pitchFamily="34" charset="-122"/>
              </a:rPr>
              <a:t>注册为</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的函数</a:t>
            </a:r>
            <a:r>
              <a:rPr lang="zh-CN" altLang="en-US" sz="2000" dirty="0">
                <a:solidFill>
                  <a:srgbClr val="595959"/>
                </a:solidFill>
                <a:latin typeface="微软雅黑" panose="020B0503020204020204" pitchFamily="34" charset="-122"/>
                <a:ea typeface="微软雅黑" panose="020B0503020204020204" pitchFamily="34" charset="-122"/>
              </a:rPr>
              <a:t>，具体操作步骤如下。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在项目</a:t>
            </a:r>
            <a:r>
              <a:rPr lang="en-US" altLang="zh-CN" sz="2000" dirty="0" err="1">
                <a:solidFill>
                  <a:srgbClr val="1369B2"/>
                </a:solidFill>
              </a:rPr>
              <a:t>HiveFunctionProject</a:t>
            </a:r>
            <a:r>
              <a:rPr lang="zh-CN" altLang="en-US" sz="2000" dirty="0">
                <a:solidFill>
                  <a:srgbClr val="595959"/>
                </a:solidFill>
              </a:rPr>
              <a:t>的右侧单击</a:t>
            </a:r>
            <a:r>
              <a:rPr lang="en-US" altLang="zh-CN" sz="2000" dirty="0">
                <a:solidFill>
                  <a:srgbClr val="1369B2"/>
                </a:solidFill>
              </a:rPr>
              <a:t>Maven</a:t>
            </a:r>
            <a:r>
              <a:rPr lang="zh-CN" altLang="en-US" sz="2000" dirty="0">
                <a:solidFill>
                  <a:srgbClr val="595959"/>
                </a:solidFill>
              </a:rPr>
              <a:t>选项卡展开</a:t>
            </a:r>
            <a:r>
              <a:rPr lang="en-US" altLang="zh-CN" sz="2000" dirty="0">
                <a:solidFill>
                  <a:srgbClr val="595959"/>
                </a:solidFill>
              </a:rPr>
              <a:t>Maven</a:t>
            </a:r>
            <a:r>
              <a:rPr lang="zh-CN" altLang="en-US" sz="2000" dirty="0">
                <a:solidFill>
                  <a:srgbClr val="595959"/>
                </a:solidFill>
              </a:rPr>
              <a:t>工具窗口。在该窗口种双击</a:t>
            </a:r>
            <a:r>
              <a:rPr lang="en-US" altLang="zh-CN" sz="2000" dirty="0">
                <a:solidFill>
                  <a:srgbClr val="1369B2"/>
                </a:solidFill>
              </a:rPr>
              <a:t>Lifecycle</a:t>
            </a:r>
            <a:r>
              <a:rPr lang="zh-CN" altLang="en-US" sz="2000" dirty="0">
                <a:solidFill>
                  <a:srgbClr val="595959"/>
                </a:solidFill>
              </a:rPr>
              <a:t>折叠框中的</a:t>
            </a:r>
            <a:r>
              <a:rPr lang="en-US" altLang="zh-CN" sz="2000" dirty="0">
                <a:solidFill>
                  <a:srgbClr val="595959"/>
                </a:solidFill>
              </a:rPr>
              <a:t>package</a:t>
            </a:r>
            <a:r>
              <a:rPr lang="zh-CN" altLang="en-US" sz="2000" dirty="0">
                <a:solidFill>
                  <a:srgbClr val="595959"/>
                </a:solidFill>
              </a:rPr>
              <a:t>选项，将项目</a:t>
            </a:r>
            <a:r>
              <a:rPr lang="en-US" altLang="zh-CN" sz="2000" dirty="0" err="1">
                <a:solidFill>
                  <a:srgbClr val="1369B2"/>
                </a:solidFill>
              </a:rPr>
              <a:t>HiveFunctionProject</a:t>
            </a:r>
            <a:r>
              <a:rPr lang="zh-CN" altLang="en-US" sz="2000" dirty="0">
                <a:solidFill>
                  <a:srgbClr val="595959"/>
                </a:solidFill>
              </a:rPr>
              <a:t>封装为</a:t>
            </a:r>
            <a:r>
              <a:rPr lang="en-US" altLang="zh-CN" sz="2000" dirty="0">
                <a:solidFill>
                  <a:srgbClr val="595959"/>
                </a:solidFill>
              </a:rPr>
              <a:t>JAR</a:t>
            </a:r>
            <a:r>
              <a:rPr lang="zh-CN" altLang="en-US" sz="2000" dirty="0">
                <a:solidFill>
                  <a:srgbClr val="595959"/>
                </a:solidFill>
              </a:rPr>
              <a:t>文件。当控制台输出</a:t>
            </a:r>
            <a:r>
              <a:rPr lang="en-US" altLang="zh-CN" sz="2000" dirty="0">
                <a:solidFill>
                  <a:srgbClr val="1369B2"/>
                </a:solidFill>
              </a:rPr>
              <a:t>BUILD SUCCESS</a:t>
            </a:r>
            <a:r>
              <a:rPr lang="zh-CN" altLang="en-US" sz="2000" dirty="0">
                <a:solidFill>
                  <a:srgbClr val="595959"/>
                </a:solidFill>
              </a:rPr>
              <a:t>信息时，说明</a:t>
            </a:r>
            <a:r>
              <a:rPr lang="zh-CN" altLang="en-US" sz="2000" dirty="0">
                <a:solidFill>
                  <a:srgbClr val="1369B2"/>
                </a:solidFill>
              </a:rPr>
              <a:t>封装成功</a:t>
            </a:r>
            <a:r>
              <a:rPr lang="zh-CN" altLang="en-US" sz="2000" dirty="0">
                <a:solidFill>
                  <a:srgbClr val="595959"/>
                </a:solidFill>
              </a:rPr>
              <a:t>，如图。</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7" name="图片 16"/>
          <p:cNvPicPr>
            <a:picLocks noChangeAspect="1"/>
          </p:cNvPicPr>
          <p:nvPr/>
        </p:nvPicPr>
        <p:blipFill>
          <a:blip r:embed="rId1"/>
          <a:stretch>
            <a:fillRect/>
          </a:stretch>
        </p:blipFill>
        <p:spPr>
          <a:xfrm>
            <a:off x="3214886" y="2853729"/>
            <a:ext cx="6768752" cy="380871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595959"/>
                </a:solidFill>
              </a:rPr>
              <a:t>JAR</a:t>
            </a:r>
            <a:r>
              <a:rPr lang="zh-CN" altLang="en-US" sz="2000" dirty="0">
                <a:solidFill>
                  <a:srgbClr val="595959"/>
                </a:solidFill>
              </a:rPr>
              <a:t>文件</a:t>
            </a:r>
            <a:r>
              <a:rPr lang="en-US" altLang="zh-CN" sz="2000" dirty="0">
                <a:solidFill>
                  <a:srgbClr val="1369B2"/>
                </a:solidFill>
              </a:rPr>
              <a:t>HiveFunction.jar</a:t>
            </a:r>
            <a:r>
              <a:rPr lang="zh-CN" altLang="en-US" sz="2000" dirty="0">
                <a:solidFill>
                  <a:srgbClr val="595959"/>
                </a:solidFill>
              </a:rPr>
              <a:t>上传到虚拟机</a:t>
            </a:r>
            <a:r>
              <a:rPr lang="en-US" altLang="zh-CN" sz="2000" dirty="0">
                <a:solidFill>
                  <a:srgbClr val="595959"/>
                </a:solidFill>
              </a:rPr>
              <a:t>Node02</a:t>
            </a:r>
            <a:r>
              <a:rPr lang="zh-CN" altLang="en-US" sz="2000" dirty="0">
                <a:solidFill>
                  <a:srgbClr val="595959"/>
                </a:solidFill>
              </a:rPr>
              <a:t>的</a:t>
            </a:r>
            <a:r>
              <a:rPr lang="en-US" altLang="zh-CN" sz="2000" dirty="0">
                <a:solidFill>
                  <a:srgbClr val="1369B2"/>
                </a:solidFill>
              </a:rPr>
              <a:t>/export/data/chapter6</a:t>
            </a:r>
            <a:r>
              <a:rPr lang="zh-CN" altLang="en-US" sz="2000" dirty="0">
                <a:solidFill>
                  <a:srgbClr val="595959"/>
                </a:solidFill>
              </a:rPr>
              <a:t>目录（需提前创建）中。</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1043272" y="287464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10" name="文本框 10"/>
          <p:cNvSpPr txBox="1"/>
          <p:nvPr/>
        </p:nvSpPr>
        <p:spPr>
          <a:xfrm flipH="1">
            <a:off x="1132384" y="301038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nvSpPr>
        <p:spPr>
          <a:xfrm>
            <a:off x="2998862" y="2781722"/>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HDFS</a:t>
            </a:r>
            <a:r>
              <a:rPr lang="zh-CN" altLang="en-US" sz="2000" dirty="0">
                <a:solidFill>
                  <a:srgbClr val="595959"/>
                </a:solidFill>
              </a:rPr>
              <a:t>中创建</a:t>
            </a:r>
            <a:r>
              <a:rPr lang="en-US" altLang="zh-CN" sz="2000" dirty="0">
                <a:solidFill>
                  <a:srgbClr val="1369B2"/>
                </a:solidFill>
              </a:rPr>
              <a:t>/hive/data/chapter6</a:t>
            </a:r>
            <a:r>
              <a:rPr lang="zh-CN" altLang="en-US" sz="2000" dirty="0">
                <a:solidFill>
                  <a:srgbClr val="595959"/>
                </a:solidFill>
              </a:rPr>
              <a:t>目录，用于存储</a:t>
            </a:r>
            <a:r>
              <a:rPr lang="en-US" altLang="zh-CN" sz="2000" dirty="0">
                <a:solidFill>
                  <a:srgbClr val="595959"/>
                </a:solidFill>
              </a:rPr>
              <a:t>JAR</a:t>
            </a:r>
            <a:r>
              <a:rPr lang="zh-CN" altLang="en-US" sz="2000" dirty="0">
                <a:solidFill>
                  <a:srgbClr val="595959"/>
                </a:solidFill>
              </a:rPr>
              <a:t>文件</a:t>
            </a:r>
            <a:r>
              <a:rPr lang="en-US" altLang="zh-CN" sz="2000" dirty="0">
                <a:solidFill>
                  <a:srgbClr val="1369B2"/>
                </a:solidFill>
              </a:rPr>
              <a:t>HiveFunction.jar</a:t>
            </a:r>
            <a:r>
              <a:rPr lang="zh-CN" altLang="en-US" sz="2000" dirty="0">
                <a:solidFill>
                  <a:srgbClr val="595959"/>
                </a:solidFill>
              </a:rPr>
              <a:t>，在虚拟机</a:t>
            </a:r>
            <a:r>
              <a:rPr lang="en-US" altLang="zh-CN" sz="2000" dirty="0">
                <a:solidFill>
                  <a:srgbClr val="595959"/>
                </a:solidFill>
              </a:rPr>
              <a:t>Node02</a:t>
            </a:r>
            <a:r>
              <a:rPr lang="zh-CN" altLang="en-US" sz="2000" dirty="0">
                <a:solidFill>
                  <a:srgbClr val="595959"/>
                </a:solidFill>
              </a:rPr>
              <a:t>执行如下命令。</a:t>
            </a:r>
            <a:endParaRPr lang="zh-CN" altLang="en-US" sz="2000" dirty="0">
              <a:solidFill>
                <a:srgbClr val="595959"/>
              </a:solidFill>
            </a:endParaRPr>
          </a:p>
        </p:txBody>
      </p:sp>
      <p:sp>
        <p:nvSpPr>
          <p:cNvPr id="12" name="矩形 11"/>
          <p:cNvSpPr/>
          <p:nvPr/>
        </p:nvSpPr>
        <p:spPr>
          <a:xfrm>
            <a:off x="3142878" y="4293890"/>
            <a:ext cx="7848870" cy="12961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3358902" y="4627070"/>
            <a:ext cx="5832643"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mkdir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 /hive/data/chapter6</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595959"/>
                </a:solidFill>
              </a:rPr>
              <a:t>JAR</a:t>
            </a:r>
            <a:r>
              <a:rPr lang="zh-CN" altLang="en-US" sz="2000" dirty="0">
                <a:solidFill>
                  <a:srgbClr val="595959"/>
                </a:solidFill>
              </a:rPr>
              <a:t>文件</a:t>
            </a:r>
            <a:r>
              <a:rPr lang="en-US" altLang="zh-CN" sz="2000" dirty="0">
                <a:solidFill>
                  <a:srgbClr val="1369B2"/>
                </a:solidFill>
              </a:rPr>
              <a:t>HiveFunction.jar</a:t>
            </a:r>
            <a:r>
              <a:rPr lang="zh-CN" altLang="en-US" sz="2000" dirty="0">
                <a:solidFill>
                  <a:srgbClr val="595959"/>
                </a:solidFill>
              </a:rPr>
              <a:t>上传至</a:t>
            </a:r>
            <a:r>
              <a:rPr lang="en-US" altLang="zh-CN" sz="2000" dirty="0">
                <a:solidFill>
                  <a:srgbClr val="595959"/>
                </a:solidFill>
              </a:rPr>
              <a:t>HDFS</a:t>
            </a:r>
            <a:r>
              <a:rPr lang="zh-CN" altLang="en-US" sz="2000" dirty="0">
                <a:solidFill>
                  <a:srgbClr val="595959"/>
                </a:solidFill>
              </a:rPr>
              <a:t>的</a:t>
            </a:r>
            <a:r>
              <a:rPr lang="en-US" altLang="zh-CN" sz="2000" dirty="0">
                <a:solidFill>
                  <a:srgbClr val="1369B2"/>
                </a:solidFill>
              </a:rPr>
              <a:t>/hive/data/chapter6</a:t>
            </a:r>
            <a:r>
              <a:rPr lang="zh-CN" altLang="en-US" sz="2000" dirty="0">
                <a:solidFill>
                  <a:srgbClr val="595959"/>
                </a:solidFill>
              </a:rPr>
              <a:t>目录中，在虚拟机</a:t>
            </a:r>
            <a:r>
              <a:rPr lang="en-US" altLang="zh-CN" sz="2000" dirty="0">
                <a:solidFill>
                  <a:srgbClr val="595959"/>
                </a:solidFill>
              </a:rPr>
              <a:t>Node02</a:t>
            </a:r>
            <a:r>
              <a:rPr lang="zh-CN" altLang="en-US" sz="2000" dirty="0">
                <a:solidFill>
                  <a:srgbClr val="595959"/>
                </a:solidFill>
              </a:rPr>
              <a:t>执行如下命令。</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1043272" y="402677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10" name="文本框 10"/>
          <p:cNvSpPr txBox="1"/>
          <p:nvPr/>
        </p:nvSpPr>
        <p:spPr>
          <a:xfrm flipH="1">
            <a:off x="1132384" y="416251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1" name="1"/>
          <p:cNvSpPr txBox="1"/>
          <p:nvPr/>
        </p:nvSpPr>
        <p:spPr>
          <a:xfrm>
            <a:off x="2998862" y="3933850"/>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595959"/>
                </a:solidFill>
              </a:rPr>
              <a:t>UDF</a:t>
            </a:r>
            <a:r>
              <a:rPr lang="zh-CN" altLang="en-US" sz="2000" dirty="0">
                <a:solidFill>
                  <a:srgbClr val="595959"/>
                </a:solidFill>
              </a:rPr>
              <a:t>以永久函数的方式注册到数据库</a:t>
            </a:r>
            <a:r>
              <a:rPr lang="en-US" altLang="zh-CN" sz="2000" dirty="0">
                <a:solidFill>
                  <a:srgbClr val="1369B2"/>
                </a:solidFill>
              </a:rPr>
              <a:t>chapter6</a:t>
            </a:r>
            <a:r>
              <a:rPr lang="zh-CN" altLang="en-US" sz="2000" dirty="0">
                <a:solidFill>
                  <a:srgbClr val="595959"/>
                </a:solidFill>
              </a:rPr>
              <a:t>中，具体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2" name="矩形 11"/>
          <p:cNvSpPr/>
          <p:nvPr/>
        </p:nvSpPr>
        <p:spPr>
          <a:xfrm>
            <a:off x="3163620" y="4908531"/>
            <a:ext cx="7848870" cy="16840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3379644" y="5085978"/>
            <a:ext cx="7396082"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FUNCTION chapter6.standardize_mask_phone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cn.itcast.udf.PhoneStandardizerMasker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USING JAR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:///hive/data/chapter6/HiveFunction.jar';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3163933" y="2545455"/>
            <a:ext cx="7848870" cy="11130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2637706"/>
            <a:ext cx="763284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-put /export/data/chapter6/HiveFunction.jar /hive/data/chapter6</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使用函数</a:t>
            </a:r>
            <a:r>
              <a:rPr lang="en-US" altLang="zh-CN" sz="2000" dirty="0" err="1">
                <a:solidFill>
                  <a:srgbClr val="1369B2"/>
                </a:solidFill>
              </a:rPr>
              <a:t>standardize_mask_phone</a:t>
            </a:r>
            <a:r>
              <a:rPr lang="en-US" altLang="zh-CN" sz="2000" dirty="0">
                <a:solidFill>
                  <a:srgbClr val="1369B2"/>
                </a:solidFill>
              </a:rPr>
              <a:t>()</a:t>
            </a:r>
            <a:r>
              <a:rPr lang="zh-CN" altLang="en-US" sz="2000" dirty="0">
                <a:solidFill>
                  <a:srgbClr val="595959"/>
                </a:solidFill>
              </a:rPr>
              <a:t>对数据库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demo_ecommerce_orders</a:t>
            </a:r>
            <a:r>
              <a:rPr lang="zh-CN" altLang="en-US" sz="2000" dirty="0">
                <a:solidFill>
                  <a:srgbClr val="595959"/>
                </a:solidFill>
              </a:rPr>
              <a:t>的字段</a:t>
            </a:r>
            <a:r>
              <a:rPr lang="en-US" altLang="zh-CN" sz="2000" dirty="0" err="1">
                <a:solidFill>
                  <a:srgbClr val="1369B2"/>
                </a:solidFill>
              </a:rPr>
              <a:t>phone_number</a:t>
            </a:r>
            <a:r>
              <a:rPr lang="zh-CN" altLang="en-US" sz="2000" dirty="0">
                <a:solidFill>
                  <a:srgbClr val="595959"/>
                </a:solidFill>
              </a:rPr>
              <a:t>进行处理，验证</a:t>
            </a:r>
            <a:r>
              <a:rPr lang="en-US" altLang="zh-CN" sz="2000" dirty="0">
                <a:solidFill>
                  <a:srgbClr val="595959"/>
                </a:solidFill>
              </a:rPr>
              <a:t>UDF</a:t>
            </a:r>
            <a:r>
              <a:rPr lang="zh-CN" altLang="en-US" sz="2000" dirty="0">
                <a:solidFill>
                  <a:srgbClr val="595959"/>
                </a:solidFill>
              </a:rPr>
              <a:t>是否注册成功，具体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3163933" y="2892855"/>
            <a:ext cx="7848870" cy="25531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3037084"/>
            <a:ext cx="763284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phone_number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chapter6.standardize_mask_phone(</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phone_number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standardize_phone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chapter6.demo_ecommerce_orders;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05</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14886" y="2205658"/>
            <a:ext cx="6009991" cy="42063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1369B2"/>
                </a:solidFill>
              </a:rPr>
              <a:t>UDAF</a:t>
            </a:r>
            <a:r>
              <a:rPr lang="zh-CN" altLang="en-US" sz="2000" dirty="0">
                <a:solidFill>
                  <a:srgbClr val="595959"/>
                </a:solidFill>
              </a:rPr>
              <a:t>以</a:t>
            </a:r>
            <a:r>
              <a:rPr lang="zh-CN" altLang="en-US" sz="2000" dirty="0">
                <a:solidFill>
                  <a:srgbClr val="1369B2"/>
                </a:solidFill>
              </a:rPr>
              <a:t>临时函数</a:t>
            </a:r>
            <a:r>
              <a:rPr lang="zh-CN" altLang="en-US" sz="2000" dirty="0">
                <a:solidFill>
                  <a:srgbClr val="595959"/>
                </a:solidFill>
              </a:rPr>
              <a:t>的方式注册到当前会话中，具体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3163933" y="2637706"/>
            <a:ext cx="7848870" cy="18330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2787961"/>
            <a:ext cx="763284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ADD JAR /export/data/chapter6/HiveFunction.jar;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TEMPORARY FUNCTION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sum_avg_format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cn.itcast.udaf.SumAvgFormat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圆角矩形标注 8"/>
          <p:cNvSpPr/>
          <p:nvPr/>
        </p:nvSpPr>
        <p:spPr bwMode="auto">
          <a:xfrm>
            <a:off x="3193336" y="4797946"/>
            <a:ext cx="7360317" cy="1039898"/>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上述语句指定</a:t>
            </a:r>
            <a:r>
              <a:rPr lang="en-US" altLang="zh-CN" sz="1600" dirty="0">
                <a:solidFill>
                  <a:srgbClr val="FF0000"/>
                </a:solidFill>
                <a:latin typeface="微软雅黑" panose="020B0503020204020204" pitchFamily="34" charset="-122"/>
                <a:ea typeface="微软雅黑" panose="020B0503020204020204" pitchFamily="34" charset="-122"/>
              </a:rPr>
              <a:t>UDAF</a:t>
            </a:r>
            <a:r>
              <a:rPr lang="zh-CN" altLang="en-US" sz="1600" dirty="0">
                <a:solidFill>
                  <a:srgbClr val="FF0000"/>
                </a:solidFill>
                <a:latin typeface="微软雅黑" panose="020B0503020204020204" pitchFamily="34" charset="-122"/>
                <a:ea typeface="微软雅黑" panose="020B0503020204020204" pitchFamily="34" charset="-122"/>
              </a:rPr>
              <a:t>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中的名称为</a:t>
            </a:r>
            <a:r>
              <a:rPr lang="en-US" altLang="zh-CN" sz="1600" dirty="0" err="1">
                <a:solidFill>
                  <a:srgbClr val="FF0000"/>
                </a:solidFill>
                <a:latin typeface="微软雅黑" panose="020B0503020204020204" pitchFamily="34" charset="-122"/>
                <a:ea typeface="微软雅黑" panose="020B0503020204020204" pitchFamily="34" charset="-122"/>
              </a:rPr>
              <a:t>sum_avg_format</a:t>
            </a:r>
            <a:r>
              <a:rPr lang="zh-CN" altLang="en-US" sz="1600" dirty="0">
                <a:solidFill>
                  <a:srgbClr val="FF0000"/>
                </a:solidFill>
                <a:latin typeface="微软雅黑" panose="020B0503020204020204" pitchFamily="34" charset="-122"/>
                <a:ea typeface="微软雅黑" panose="020B0503020204020204" pitchFamily="34" charset="-122"/>
              </a:rPr>
              <a:t>。需要注意的是，注册</a:t>
            </a:r>
            <a:r>
              <a:rPr lang="en-US" altLang="zh-CN" sz="1600" dirty="0">
                <a:solidFill>
                  <a:srgbClr val="FF0000"/>
                </a:solidFill>
                <a:latin typeface="微软雅黑" panose="020B0503020204020204" pitchFamily="34" charset="-122"/>
                <a:ea typeface="微软雅黑" panose="020B0503020204020204" pitchFamily="34" charset="-122"/>
              </a:rPr>
              <a:t>UDAF</a:t>
            </a:r>
            <a:r>
              <a:rPr lang="zh-CN" altLang="en-US" sz="1600" dirty="0">
                <a:solidFill>
                  <a:srgbClr val="FF0000"/>
                </a:solidFill>
                <a:latin typeface="微软雅黑" panose="020B0503020204020204" pitchFamily="34" charset="-122"/>
                <a:ea typeface="微软雅黑" panose="020B0503020204020204" pitchFamily="34" charset="-122"/>
              </a:rPr>
              <a:t>时，指定的实现类是实现接口</a:t>
            </a:r>
            <a:r>
              <a:rPr lang="en-US" altLang="zh-CN" sz="1600" dirty="0">
                <a:solidFill>
                  <a:srgbClr val="FF0000"/>
                </a:solidFill>
                <a:latin typeface="微软雅黑" panose="020B0503020204020204" pitchFamily="34" charset="-122"/>
                <a:ea typeface="微软雅黑" panose="020B0503020204020204" pitchFamily="34" charset="-122"/>
              </a:rPr>
              <a:t>GenericUDAFResolver2</a:t>
            </a:r>
            <a:r>
              <a:rPr lang="zh-CN" altLang="en-US" sz="1600" dirty="0">
                <a:solidFill>
                  <a:srgbClr val="FF0000"/>
                </a:solidFill>
                <a:latin typeface="微软雅黑" panose="020B0503020204020204" pitchFamily="34" charset="-122"/>
                <a:ea typeface="微软雅黑" panose="020B0503020204020204" pitchFamily="34" charset="-122"/>
              </a:rPr>
              <a:t>的类。</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8"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使用函数</a:t>
            </a:r>
            <a:r>
              <a:rPr lang="en-US" altLang="zh-CN" sz="2000" dirty="0" err="1">
                <a:solidFill>
                  <a:srgbClr val="1369B2"/>
                </a:solidFill>
              </a:rPr>
              <a:t>sum_avg_format</a:t>
            </a:r>
            <a:r>
              <a:rPr lang="en-US" altLang="zh-CN" sz="2000" dirty="0">
                <a:solidFill>
                  <a:srgbClr val="1369B2"/>
                </a:solidFill>
              </a:rPr>
              <a:t>()</a:t>
            </a:r>
            <a:r>
              <a:rPr lang="zh-CN" altLang="en-US" sz="2000" dirty="0">
                <a:solidFill>
                  <a:srgbClr val="595959"/>
                </a:solidFill>
              </a:rPr>
              <a:t>对数据库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demo_ecommerce_orders</a:t>
            </a:r>
            <a:r>
              <a:rPr lang="zh-CN" altLang="en-US" sz="2000" dirty="0">
                <a:solidFill>
                  <a:srgbClr val="595959"/>
                </a:solidFill>
              </a:rPr>
              <a:t>的字段</a:t>
            </a:r>
            <a:r>
              <a:rPr lang="en-US" altLang="zh-CN" sz="2000" dirty="0" err="1">
                <a:solidFill>
                  <a:srgbClr val="1369B2"/>
                </a:solidFill>
              </a:rPr>
              <a:t>order_amount</a:t>
            </a:r>
            <a:r>
              <a:rPr lang="zh-CN" altLang="en-US" sz="2000" dirty="0">
                <a:solidFill>
                  <a:srgbClr val="595959"/>
                </a:solidFill>
              </a:rPr>
              <a:t>进行处理，验证</a:t>
            </a:r>
            <a:r>
              <a:rPr lang="en-US" altLang="zh-CN" sz="2000" dirty="0">
                <a:solidFill>
                  <a:srgbClr val="595959"/>
                </a:solidFill>
              </a:rPr>
              <a:t>UDAF</a:t>
            </a:r>
            <a:r>
              <a:rPr lang="zh-CN" altLang="en-US" sz="2000" dirty="0">
                <a:solidFill>
                  <a:srgbClr val="595959"/>
                </a:solidFill>
              </a:rPr>
              <a:t>是否注册成功，具体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3163933" y="3036871"/>
            <a:ext cx="7848870" cy="20491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3187126"/>
            <a:ext cx="7632846"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product_category,sum_avg_format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sum_avg</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chapter6.demo_ecommerce_orders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product_category</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06</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上述语句，用于统计各商品类别的</a:t>
            </a:r>
            <a:r>
              <a:rPr lang="zh-CN" altLang="en-US" sz="2000" dirty="0">
                <a:solidFill>
                  <a:srgbClr val="1369B2"/>
                </a:solidFill>
              </a:rPr>
              <a:t>总订单金额</a:t>
            </a:r>
            <a:r>
              <a:rPr lang="zh-CN" altLang="en-US" sz="2000" dirty="0">
                <a:solidFill>
                  <a:srgbClr val="595959"/>
                </a:solidFill>
              </a:rPr>
              <a:t>与</a:t>
            </a:r>
            <a:r>
              <a:rPr lang="zh-CN" altLang="en-US" sz="2000" dirty="0">
                <a:solidFill>
                  <a:srgbClr val="1369B2"/>
                </a:solidFill>
              </a:rPr>
              <a:t>平均订单金额</a:t>
            </a:r>
            <a:r>
              <a:rPr lang="zh-CN" altLang="en-US" sz="2000" dirty="0">
                <a:solidFill>
                  <a:srgbClr val="595959"/>
                </a:solidFill>
              </a:rPr>
              <a:t>。上述语句执行完成后的效果如图。</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203817" y="2499367"/>
            <a:ext cx="7139861" cy="373445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07</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1369B2"/>
                </a:solidFill>
              </a:rPr>
              <a:t>UDTF</a:t>
            </a:r>
            <a:r>
              <a:rPr lang="zh-CN" altLang="en-US" sz="2000" dirty="0">
                <a:solidFill>
                  <a:srgbClr val="1369B2"/>
                </a:solidFill>
              </a:rPr>
              <a:t>以永久函数</a:t>
            </a:r>
            <a:r>
              <a:rPr lang="zh-CN" altLang="en-US" sz="2000" dirty="0">
                <a:solidFill>
                  <a:srgbClr val="595959"/>
                </a:solidFill>
              </a:rPr>
              <a:t>的方式注册到数据库</a:t>
            </a:r>
            <a:r>
              <a:rPr lang="en-US" altLang="zh-CN" sz="2000" dirty="0">
                <a:solidFill>
                  <a:srgbClr val="1369B2"/>
                </a:solidFill>
              </a:rPr>
              <a:t>chapter6</a:t>
            </a:r>
            <a:r>
              <a:rPr lang="zh-CN" altLang="en-US" sz="2000" dirty="0">
                <a:solidFill>
                  <a:srgbClr val="595959"/>
                </a:solidFill>
              </a:rPr>
              <a:t>中，具体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3163933" y="2565698"/>
            <a:ext cx="7848870" cy="18330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2742597"/>
            <a:ext cx="763284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FUNCTION chapter6.split_to_rows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cn.itcast.udtf.SplitToRows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USING JAR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:///hive/data/chapter6/HiveFunction.jar';</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圆角矩形标注 8"/>
          <p:cNvSpPr/>
          <p:nvPr/>
        </p:nvSpPr>
        <p:spPr bwMode="auto">
          <a:xfrm>
            <a:off x="3193336" y="4797946"/>
            <a:ext cx="7360317" cy="1039898"/>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上述语句指定</a:t>
            </a:r>
            <a:r>
              <a:rPr lang="en-US" altLang="zh-CN" sz="1600" dirty="0">
                <a:solidFill>
                  <a:srgbClr val="FF0000"/>
                </a:solidFill>
                <a:latin typeface="微软雅黑" panose="020B0503020204020204" pitchFamily="34" charset="-122"/>
                <a:ea typeface="微软雅黑" panose="020B0503020204020204" pitchFamily="34" charset="-122"/>
              </a:rPr>
              <a:t>UDTF</a:t>
            </a:r>
            <a:r>
              <a:rPr lang="zh-CN" altLang="en-US" sz="1600" dirty="0">
                <a:solidFill>
                  <a:srgbClr val="FF0000"/>
                </a:solidFill>
                <a:latin typeface="微软雅黑" panose="020B0503020204020204" pitchFamily="34" charset="-122"/>
                <a:ea typeface="微软雅黑" panose="020B0503020204020204" pitchFamily="34" charset="-122"/>
              </a:rPr>
              <a:t>在</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中的名称为</a:t>
            </a:r>
            <a:r>
              <a:rPr lang="en-US" altLang="zh-CN" sz="1600" dirty="0" err="1">
                <a:solidFill>
                  <a:srgbClr val="FF0000"/>
                </a:solidFill>
                <a:latin typeface="微软雅黑" panose="020B0503020204020204" pitchFamily="34" charset="-122"/>
                <a:ea typeface="微软雅黑" panose="020B0503020204020204" pitchFamily="34" charset="-122"/>
              </a:rPr>
              <a:t>split_to_rows</a:t>
            </a:r>
            <a:r>
              <a:rPr lang="zh-CN" altLang="en-US" sz="1600" dirty="0">
                <a:solidFill>
                  <a:srgbClr val="FF0000"/>
                </a:solidFill>
                <a:latin typeface="微软雅黑" panose="020B0503020204020204" pitchFamily="34" charset="-122"/>
                <a:ea typeface="微软雅黑" panose="020B0503020204020204" pitchFamily="34" charset="-122"/>
              </a:rPr>
              <a:t>。</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07</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使用函数</a:t>
            </a:r>
            <a:r>
              <a:rPr lang="en-US" altLang="zh-CN" sz="2000" dirty="0" err="1">
                <a:solidFill>
                  <a:srgbClr val="1369B2"/>
                </a:solidFill>
              </a:rPr>
              <a:t>split_to_rows</a:t>
            </a:r>
            <a:r>
              <a:rPr lang="en-US" altLang="zh-CN" sz="2000" dirty="0">
                <a:solidFill>
                  <a:srgbClr val="1369B2"/>
                </a:solidFill>
              </a:rPr>
              <a:t> ()</a:t>
            </a:r>
            <a:r>
              <a:rPr lang="zh-CN" altLang="en-US" sz="2000" dirty="0">
                <a:solidFill>
                  <a:srgbClr val="595959"/>
                </a:solidFill>
              </a:rPr>
              <a:t>对数据库</a:t>
            </a:r>
            <a:r>
              <a:rPr lang="en-US" altLang="zh-CN" sz="2000" dirty="0">
                <a:solidFill>
                  <a:srgbClr val="595959"/>
                </a:solidFill>
              </a:rPr>
              <a:t>chapter6</a:t>
            </a:r>
            <a:r>
              <a:rPr lang="zh-CN" altLang="en-US" sz="2000" dirty="0">
                <a:solidFill>
                  <a:srgbClr val="595959"/>
                </a:solidFill>
              </a:rPr>
              <a:t>中表</a:t>
            </a:r>
            <a:r>
              <a:rPr lang="en-US" altLang="zh-CN" sz="2000" dirty="0" err="1">
                <a:solidFill>
                  <a:srgbClr val="1369B2"/>
                </a:solidFill>
              </a:rPr>
              <a:t>demo_ecommerce_orders</a:t>
            </a:r>
            <a:r>
              <a:rPr lang="zh-CN" altLang="en-US" sz="2000" dirty="0">
                <a:solidFill>
                  <a:srgbClr val="595959"/>
                </a:solidFill>
              </a:rPr>
              <a:t>的字段</a:t>
            </a:r>
            <a:r>
              <a:rPr lang="en-US" altLang="zh-CN" sz="2000" dirty="0">
                <a:solidFill>
                  <a:srgbClr val="1369B2"/>
                </a:solidFill>
              </a:rPr>
              <a:t>tags</a:t>
            </a:r>
            <a:r>
              <a:rPr lang="zh-CN" altLang="en-US" sz="2000" dirty="0">
                <a:solidFill>
                  <a:srgbClr val="595959"/>
                </a:solidFill>
              </a:rPr>
              <a:t>进行处理，验证</a:t>
            </a:r>
            <a:r>
              <a:rPr lang="en-US" altLang="zh-CN" sz="2000" dirty="0">
                <a:solidFill>
                  <a:srgbClr val="1369B2"/>
                </a:solidFill>
              </a:rPr>
              <a:t>UDTF</a:t>
            </a:r>
            <a:r>
              <a:rPr lang="zh-CN" altLang="en-US" sz="2000" dirty="0">
                <a:solidFill>
                  <a:srgbClr val="1369B2"/>
                </a:solidFill>
              </a:rPr>
              <a:t>是否注册成功</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3163933" y="2565698"/>
            <a:ext cx="7848870" cy="18330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379957" y="2742597"/>
            <a:ext cx="763284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original.order_id,output.item</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chapter6.demo_ecommerce_orders original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LATERAL VIEW chapter6.split_to_rows(tags) output;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25009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38583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07</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157172"/>
            <a:ext cx="835292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1"/>
          <a:stretch>
            <a:fillRect/>
          </a:stretch>
        </p:blipFill>
        <p:spPr>
          <a:xfrm>
            <a:off x="3142878" y="2046144"/>
            <a:ext cx="3600400" cy="463963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8" y="1341562"/>
            <a:ext cx="4161045"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385047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删除自定义函数与查看函数</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66884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68761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85054" y="2501184"/>
            <a:ext cx="10301609"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中，当注册的自定义函数不再需要使用时，应对其进行删除。临时函数会在当前会话结束时自动删除；而永久函数会一直保存在元数据中，需要用户手动删除。</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提供了</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DROP TEMPORARY FUNCTION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DROP FUNCTION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语句，分别用于在不关闭当前会话的情况下删除</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临时函数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，以及</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删除永久函数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138812" y="4739401"/>
            <a:ext cx="9852937" cy="14987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354837" y="5003659"/>
            <a:ext cx="763284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TEMPORARY FUNCTION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function_name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DROP FUNCTION [IF EXISTS]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function_name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1354836" y="5042143"/>
            <a:ext cx="6522517" cy="4384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a:off x="7571369" y="5042143"/>
            <a:ext cx="61206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8222457" y="4655351"/>
            <a:ext cx="1512168"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文本框 7"/>
          <p:cNvSpPr txBox="1"/>
          <p:nvPr/>
        </p:nvSpPr>
        <p:spPr>
          <a:xfrm>
            <a:off x="8183439" y="4655351"/>
            <a:ext cx="151216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删除临时函数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9" name="矩形 18"/>
          <p:cNvSpPr/>
          <p:nvPr/>
        </p:nvSpPr>
        <p:spPr>
          <a:xfrm>
            <a:off x="1354835" y="5507523"/>
            <a:ext cx="6522517" cy="4384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7610388" y="5944228"/>
            <a:ext cx="61206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8262009" y="5752187"/>
            <a:ext cx="1512168" cy="41985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7"/>
          <p:cNvSpPr txBox="1"/>
          <p:nvPr/>
        </p:nvSpPr>
        <p:spPr>
          <a:xfrm>
            <a:off x="8222991" y="5752187"/>
            <a:ext cx="151216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删除永久函数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8" y="1341562"/>
            <a:ext cx="4161045"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385047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删除自定义函数与查看函数</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66884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68761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985054" y="2501184"/>
            <a:ext cx="10301609"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此外，</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提供了</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SHOW FUNCTIONS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语句，用于查看</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所有函数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，包括</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内置函数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永久函数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当前会话中注册的临时函数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，具体语法格式如下。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6.3.5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注册自定义函数</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138812" y="3945892"/>
            <a:ext cx="9852937" cy="14987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1354837" y="4354166"/>
            <a:ext cx="763284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SHOW FUNCTIONS [LIKE pattern];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3646935" y="4392650"/>
            <a:ext cx="612069" cy="43841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6" name="直接箭头连接符 15"/>
          <p:cNvCxnSpPr/>
          <p:nvPr/>
        </p:nvCxnSpPr>
        <p:spPr>
          <a:xfrm>
            <a:off x="4259005" y="4653930"/>
            <a:ext cx="0" cy="50405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181901" y="5232976"/>
            <a:ext cx="2088227"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文本框 7"/>
          <p:cNvSpPr txBox="1"/>
          <p:nvPr/>
        </p:nvSpPr>
        <p:spPr>
          <a:xfrm>
            <a:off x="3195833" y="5250968"/>
            <a:ext cx="20882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用于按照</a:t>
            </a:r>
            <a:r>
              <a:rPr lang="en-US" altLang="zh-CN" sz="1600" dirty="0">
                <a:solidFill>
                  <a:srgbClr val="FF0000"/>
                </a:solidFill>
                <a:latin typeface="微软雅黑" panose="020B0503020204020204" pitchFamily="34" charset="-122"/>
                <a:ea typeface="微软雅黑" panose="020B0503020204020204" pitchFamily="34" charset="-122"/>
              </a:rPr>
              <a:t>SQL</a:t>
            </a:r>
            <a:r>
              <a:rPr lang="zh-CN" altLang="en-US" sz="1600" dirty="0">
                <a:solidFill>
                  <a:srgbClr val="FF0000"/>
                </a:solidFill>
                <a:latin typeface="微软雅黑" panose="020B0503020204020204" pitchFamily="34" charset="-122"/>
                <a:ea typeface="微软雅黑" panose="020B0503020204020204" pitchFamily="34" charset="-122"/>
              </a:rPr>
              <a:t>通配符模式匹配函数名称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4293706" y="4389539"/>
            <a:ext cx="793388" cy="42353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4638174" y="4389539"/>
            <a:ext cx="897839"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554810" y="4082147"/>
            <a:ext cx="2088227" cy="67980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6" name="文本框 7"/>
          <p:cNvSpPr txBox="1"/>
          <p:nvPr/>
        </p:nvSpPr>
        <p:spPr>
          <a:xfrm>
            <a:off x="5568742" y="4100139"/>
            <a:ext cx="20882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用于指定匹配模式，用单引号包裹</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AI</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助学</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488511"/>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58594" y="2637706"/>
            <a:ext cx="9109012" cy="1792286"/>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学完本单元后，读者已经初步掌握了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中函数的基本使用方法。然而，在实际处理数据时，仍可能难以判断应使用哪类函数、多个函数如何组合，以及在内置函数无法满足需求时如何开发自定义函数。此时，可</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借助</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AI</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分析数据处理需求</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，梳理函数选用思路，并检查函数表达式或自定义函数设计中可能存在的问题。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6" name="椭圆 5"/>
          <p:cNvSpPr/>
          <p:nvPr/>
        </p:nvSpPr>
        <p:spPr>
          <a:xfrm>
            <a:off x="494307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en-US" altLang="zh-CN" dirty="0">
                <a:latin typeface="微软雅黑" panose="020B0503020204020204" pitchFamily="34" charset="-122"/>
                <a:ea typeface="微软雅黑" panose="020B0503020204020204" pitchFamily="34" charset="-122"/>
                <a:sym typeface="+mn-ea"/>
              </a:rPr>
              <a:t>AI</a:t>
            </a:r>
            <a:endParaRPr lang="zh-CN" altLang="en-US"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66189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助</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380718"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学</a:t>
            </a:r>
            <a:endParaRPr lang="zh-CN" altLang="en-US"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单元总结</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488511"/>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58594" y="2637706"/>
            <a:ext cx="9109012" cy="2253950"/>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本单元主要讲解了</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。首先，介绍了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内置函数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，包括</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聚合函数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数学函数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集合函数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条件函数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等。然后，介绍了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窗口函数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。最后，讲解了</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自定义函数</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的实现，包括</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UDF</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UDAF</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UDTF</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的创建，以及自定义函数的注册。通过本单元的学习，读者能够熟练运用</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提供的各类内置函数进行数据处理，并能够根据业务需求编写和注册自定义函数，以扩展</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的数据处理能力。</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椭圆 4"/>
          <p:cNvSpPr/>
          <p:nvPr/>
        </p:nvSpPr>
        <p:spPr>
          <a:xfrm>
            <a:off x="438412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800" dirty="0">
                <a:latin typeface="微软雅黑" panose="020B0503020204020204" pitchFamily="34" charset="-122"/>
                <a:ea typeface="微软雅黑" panose="020B0503020204020204" pitchFamily="34" charset="-122"/>
              </a:rPr>
              <a:t>单</a:t>
            </a:r>
            <a:endParaRPr lang="zh-CN" altLang="en-US" sz="2800" dirty="0">
              <a:latin typeface="微软雅黑" panose="020B0503020204020204" pitchFamily="34" charset="-122"/>
              <a:ea typeface="微软雅黑" panose="020B0503020204020204" pitchFamily="34" charset="-122"/>
            </a:endParaRPr>
          </a:p>
        </p:txBody>
      </p:sp>
      <p:sp>
        <p:nvSpPr>
          <p:cNvPr id="6" name="椭圆 5"/>
          <p:cNvSpPr/>
          <p:nvPr/>
        </p:nvSpPr>
        <p:spPr>
          <a:xfrm>
            <a:off x="510294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元</a:t>
            </a:r>
            <a:endParaRPr lang="zh-CN" altLang="en-US" sz="2800"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82176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总</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54058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a:latin typeface="微软雅黑" panose="020B0503020204020204" pitchFamily="34" charset="-122"/>
                <a:ea typeface="微软雅黑" panose="020B0503020204020204" pitchFamily="34" charset="-122"/>
                <a:sym typeface="+mn-ea"/>
              </a:rPr>
              <a:t>结</a:t>
            </a:r>
            <a:endParaRPr lang="zh-CN" altLang="en-US" sz="280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tags/tag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1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5.xml><?xml version="1.0" encoding="utf-8"?>
<p:tagLst xmlns:p="http://schemas.openxmlformats.org/presentationml/2006/main">
  <p:tag name="ISPRING_RESOURCE_PATHS_HASH_PRESENTER" val="3f15e6573a385e41c33bb97e7105a62faa5c484"/>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ud0ofpxa">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32100</Words>
  <Application>WPS 演示</Application>
  <PresentationFormat>自定义</PresentationFormat>
  <Paragraphs>2078</Paragraphs>
  <Slides>188</Slides>
  <Notes>189</Notes>
  <HiddenSlides>0</HiddenSlides>
  <MMClips>0</MMClips>
  <ScaleCrop>false</ScaleCrop>
  <HeadingPairs>
    <vt:vector size="8" baseType="variant">
      <vt:variant>
        <vt:lpstr>已用的字体</vt:lpstr>
      </vt:variant>
      <vt:variant>
        <vt:i4>23</vt:i4>
      </vt:variant>
      <vt:variant>
        <vt:lpstr>主题</vt:lpstr>
      </vt:variant>
      <vt:variant>
        <vt:i4>2</vt:i4>
      </vt:variant>
      <vt:variant>
        <vt:lpstr>嵌入 OLE 服务器</vt:lpstr>
      </vt:variant>
      <vt:variant>
        <vt:i4>8</vt:i4>
      </vt:variant>
      <vt:variant>
        <vt:lpstr>幻灯片标题</vt:lpstr>
      </vt:variant>
      <vt:variant>
        <vt:i4>188</vt:i4>
      </vt:variant>
    </vt:vector>
  </HeadingPairs>
  <TitlesOfParts>
    <vt:vector size="221" baseType="lpstr">
      <vt:lpstr>Arial</vt:lpstr>
      <vt:lpstr>宋体</vt:lpstr>
      <vt:lpstr>Wingdings</vt:lpstr>
      <vt:lpstr>微软雅黑</vt:lpstr>
      <vt:lpstr>思源黑体 CN Medium</vt:lpstr>
      <vt:lpstr>黑体</vt:lpstr>
      <vt:lpstr>字魂58号-创中黑</vt:lpstr>
      <vt:lpstr>Source Han Sans K Bold</vt:lpstr>
      <vt:lpstr>Calibri</vt:lpstr>
      <vt:lpstr>U.S. 101</vt:lpstr>
      <vt:lpstr>Segoe Print</vt:lpstr>
      <vt:lpstr>Roboto</vt:lpstr>
      <vt:lpstr>Times New Roman</vt:lpstr>
      <vt:lpstr>Open Sans Light</vt:lpstr>
      <vt:lpstr>字魂105号-简雅黑</vt:lpstr>
      <vt:lpstr>Arial Unicode MS</vt:lpstr>
      <vt:lpstr>Impact</vt:lpstr>
      <vt:lpstr>Courier New</vt:lpstr>
      <vt:lpstr>Verdana</vt:lpstr>
      <vt:lpstr>思源黑体 CN Regular</vt:lpstr>
      <vt:lpstr>Gulim</vt:lpstr>
      <vt:lpstr>Malgun Gothic</vt:lpstr>
      <vt:lpstr>Yu Gothic UI Semibold</vt:lpstr>
      <vt:lpstr>webwppDefTheme</vt:lpstr>
      <vt:lpstr>Office 主题</vt:lpstr>
      <vt:lpstr>Package</vt:lpstr>
      <vt:lpstr>Package</vt:lpstr>
      <vt:lpstr>Package</vt:lpstr>
      <vt:lpstr>Package</vt:lpstr>
      <vt:lpstr>Package</vt:lpstr>
      <vt:lpstr>Package</vt:lpstr>
      <vt:lpstr>Package</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蓝白商务述职报告工作总结ppt模板</dc:title>
  <dc:creator>常董</dc:creator>
  <cp:lastModifiedBy>李磊</cp:lastModifiedBy>
  <cp:revision>1882</cp:revision>
  <dcterms:created xsi:type="dcterms:W3CDTF">2020-11-11T09:29:00Z</dcterms:created>
  <dcterms:modified xsi:type="dcterms:W3CDTF">2026-08-31T06:50:33Z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689D822710C54413ACF3D408DA5195C4_12</vt:lpwstr>
  </property>
</Properties>
</file>